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4" r:id="rId3"/>
    <p:sldId id="275" r:id="rId4"/>
    <p:sldId id="276" r:id="rId5"/>
    <p:sldId id="277" r:id="rId6"/>
    <p:sldId id="278"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81" r:id="rId25"/>
    <p:sldId id="286" r:id="rId26"/>
    <p:sldId id="282" r:id="rId27"/>
    <p:sldId id="280" r:id="rId28"/>
    <p:sldId id="279" r:id="rId29"/>
    <p:sldId id="287" r:id="rId30"/>
    <p:sldId id="283" r:id="rId31"/>
    <p:sldId id="284" r:id="rId32"/>
    <p:sldId id="285"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FEB"/>
    <a:srgbClr val="C6B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50799AC7-5888-4775-803C-746675C231B8}" type="datetimeFigureOut">
              <a:rPr lang="nl-NL" smtClean="0"/>
              <a:t>13-6-2018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48009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0799AC7-5888-4775-803C-746675C231B8}" type="datetimeFigureOut">
              <a:rPr lang="nl-NL" smtClean="0"/>
              <a:t>13-6-2018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231397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0799AC7-5888-4775-803C-746675C231B8}" type="datetimeFigureOut">
              <a:rPr lang="nl-NL" smtClean="0"/>
              <a:t>13-6-2018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3631646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0799AC7-5888-4775-803C-746675C231B8}" type="datetimeFigureOut">
              <a:rPr lang="nl-NL" smtClean="0"/>
              <a:t>13-6-2018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333219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50799AC7-5888-4775-803C-746675C231B8}" type="datetimeFigureOut">
              <a:rPr lang="nl-NL" smtClean="0"/>
              <a:t>13-6-2018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2026717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50799AC7-5888-4775-803C-746675C231B8}" type="datetimeFigureOut">
              <a:rPr lang="nl-NL" smtClean="0"/>
              <a:t>13-6-2018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1467515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50799AC7-5888-4775-803C-746675C231B8}" type="datetimeFigureOut">
              <a:rPr lang="nl-NL" smtClean="0"/>
              <a:t>13-6-2018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89332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50799AC7-5888-4775-803C-746675C231B8}" type="datetimeFigureOut">
              <a:rPr lang="nl-NL" smtClean="0"/>
              <a:t>13-6-2018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420407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0799AC7-5888-4775-803C-746675C231B8}" type="datetimeFigureOut">
              <a:rPr lang="nl-NL" smtClean="0"/>
              <a:t>13-6-2018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15424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50799AC7-5888-4775-803C-746675C231B8}" type="datetimeFigureOut">
              <a:rPr lang="nl-NL" smtClean="0"/>
              <a:t>13-6-2018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330658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50799AC7-5888-4775-803C-746675C231B8}" type="datetimeFigureOut">
              <a:rPr lang="nl-NL" smtClean="0"/>
              <a:t>13-6-2018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8C27FBA-A51A-4AA9-802B-D049434973E9}" type="slidenum">
              <a:rPr lang="nl-NL" smtClean="0"/>
              <a:t>‹nr.›</a:t>
            </a:fld>
            <a:endParaRPr lang="nl-NL"/>
          </a:p>
        </p:txBody>
      </p:sp>
    </p:spTree>
    <p:extLst>
      <p:ext uri="{BB962C8B-B14F-4D97-AF65-F5344CB8AC3E}">
        <p14:creationId xmlns:p14="http://schemas.microsoft.com/office/powerpoint/2010/main" val="6997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99AC7-5888-4775-803C-746675C231B8}" type="datetimeFigureOut">
              <a:rPr lang="nl-NL" smtClean="0"/>
              <a:t>13-6-2018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C27FBA-A51A-4AA9-802B-D049434973E9}" type="slidenum">
              <a:rPr lang="nl-NL" smtClean="0"/>
              <a:t>‹nr.›</a:t>
            </a:fld>
            <a:endParaRPr lang="nl-NL"/>
          </a:p>
        </p:txBody>
      </p:sp>
    </p:spTree>
    <p:extLst>
      <p:ext uri="{BB962C8B-B14F-4D97-AF65-F5344CB8AC3E}">
        <p14:creationId xmlns:p14="http://schemas.microsoft.com/office/powerpoint/2010/main" val="544440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2.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8.jpeg"/><Relationship Id="rId5" Type="http://schemas.microsoft.com/office/2007/relationships/hdphoto" Target="../media/hdphoto7.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fbeeldingsresultaat voor vluchtelingen">
            <a:extLst>
              <a:ext uri="{FF2B5EF4-FFF2-40B4-BE49-F238E27FC236}">
                <a16:creationId xmlns:a16="http://schemas.microsoft.com/office/drawing/2014/main" xmlns="" id="{54644D68-FF5F-446F-9010-26E764862A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1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3" name="Straight Connector 72">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xmlns="" id="{A835DA0E-1143-4B62-8B52-8C650B6487C7}"/>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700"/>
              <a:t>Vreemdelingschap</a:t>
            </a:r>
          </a:p>
        </p:txBody>
      </p:sp>
    </p:spTree>
    <p:extLst>
      <p:ext uri="{BB962C8B-B14F-4D97-AF65-F5344CB8AC3E}">
        <p14:creationId xmlns:p14="http://schemas.microsoft.com/office/powerpoint/2010/main" val="2800998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75000"/>
              </a:schemeClr>
            </a:gs>
            <a:gs pos="71000">
              <a:schemeClr val="bg1"/>
            </a:gs>
            <a:gs pos="23000">
              <a:schemeClr val="bg1"/>
            </a:gs>
            <a:gs pos="0">
              <a:srgbClr val="F19FEB"/>
            </a:gs>
          </a:gsLst>
          <a:lin ang="10800000" scaled="1"/>
        </a:gra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extLst>
              <a:ext uri="{BEBA8EAE-BF5A-486C-A8C5-ECC9F3942E4B}">
                <a14:imgProps xmlns:a14="http://schemas.microsoft.com/office/drawing/2010/main">
                  <a14:imgLayer r:embed="rId3">
                    <a14:imgEffect>
                      <a14:backgroundRemoval t="4248" b="99292" l="29044" r="93034">
                        <a14:foregroundMark x1="52066" y1="13628" x2="58323" y2="14159"/>
                        <a14:foregroundMark x1="49823" y1="11681" x2="49469" y2="12035"/>
                        <a14:foregroundMark x1="55018" y1="8319" x2="55018" y2="8319"/>
                        <a14:foregroundMark x1="53719" y1="8319" x2="53719" y2="8319"/>
                        <a14:foregroundMark x1="52893" y1="8496" x2="52893" y2="8496"/>
                        <a14:foregroundMark x1="52302" y1="9027" x2="52302" y2="9027"/>
                        <a14:foregroundMark x1="51712" y1="9381" x2="51712" y2="9381"/>
                        <a14:foregroundMark x1="56671" y1="8850" x2="55726" y2="8673"/>
                        <a14:foregroundMark x1="43093" y1="45487" x2="44274" y2="44425"/>
                        <a14:foregroundMark x1="42149" y1="45487" x2="45455" y2="44956"/>
                        <a14:foregroundMark x1="41913" y1="46726" x2="47698" y2="46018"/>
                        <a14:foregroundMark x1="42385" y1="45310" x2="46753" y2="44602"/>
                        <a14:foregroundMark x1="43329" y1="44956" x2="43329" y2="44956"/>
                        <a14:foregroundMark x1="60921" y1="14690" x2="61865" y2="19292"/>
                        <a14:foregroundMark x1="61983" y1="21770" x2="61983" y2="21770"/>
                        <a14:foregroundMark x1="57851" y1="8850" x2="57851" y2="8850"/>
                        <a14:foregroundMark x1="53129" y1="9735" x2="53129" y2="9735"/>
                        <a14:foregroundMark x1="77804" y1="97699" x2="82409" y2="97699"/>
                      </a14:backgroundRemoval>
                    </a14:imgEffect>
                  </a14:imgLayer>
                </a14:imgProps>
              </a:ext>
              <a:ext uri="{28A0092B-C50C-407E-A947-70E740481C1C}">
                <a14:useLocalDpi xmlns:a14="http://schemas.microsoft.com/office/drawing/2010/main" val="0"/>
              </a:ext>
            </a:extLst>
          </a:blip>
          <a:srcRect l="46727" t="2249" r="35707" b="60251"/>
          <a:stretch/>
        </p:blipFill>
        <p:spPr>
          <a:xfrm flipH="1">
            <a:off x="0" y="4286250"/>
            <a:ext cx="1805940" cy="2571750"/>
          </a:xfrm>
          <a:prstGeom prst="rect">
            <a:avLst/>
          </a:prstGeom>
          <a:ln>
            <a:noFill/>
          </a:ln>
          <a:effectLst>
            <a:outerShdw blurRad="292100" dist="139700" dir="2700000" algn="tl" rotWithShape="0">
              <a:srgbClr val="333333">
                <a:alpha val="65000"/>
              </a:srgbClr>
            </a:outerShdw>
          </a:effectLst>
        </p:spPr>
      </p:pic>
      <p:sp>
        <p:nvSpPr>
          <p:cNvPr id="5" name="Rechthoek 4"/>
          <p:cNvSpPr/>
          <p:nvPr/>
        </p:nvSpPr>
        <p:spPr>
          <a:xfrm>
            <a:off x="984412" y="235565"/>
            <a:ext cx="10093469" cy="1569660"/>
          </a:xfrm>
          <a:prstGeom prst="rect">
            <a:avLst/>
          </a:prstGeom>
          <a:noFill/>
        </p:spPr>
        <p:txBody>
          <a:bodyPr wrap="none" lIns="91440" tIns="45720" rIns="91440" bIns="45720">
            <a:spAutoFit/>
          </a:bodyPr>
          <a:lstStyle/>
          <a:p>
            <a:pPr algn="ctr"/>
            <a:r>
              <a:rPr lang="nl-NL"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Onderzoeksvraag 1:</a:t>
            </a:r>
          </a:p>
          <a:p>
            <a:pPr algn="ctr"/>
            <a:r>
              <a:rPr lang="nl-NL" sz="4800" b="1" cap="none" spc="0" dirty="0">
                <a:ln w="12700">
                  <a:solidFill>
                    <a:schemeClr val="accent1"/>
                  </a:solidFill>
                  <a:prstDash val="solid"/>
                </a:ln>
                <a:solidFill>
                  <a:schemeClr val="bg1"/>
                </a:solidFill>
                <a:effectLst>
                  <a:outerShdw dist="38100" dir="2640000" algn="bl" rotWithShape="0">
                    <a:schemeClr val="accent1"/>
                  </a:outerShdw>
                </a:effectLst>
              </a:rPr>
              <a:t>Waarom</a:t>
            </a:r>
            <a:r>
              <a:rPr lang="nl-NL"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vluchten </a:t>
            </a:r>
            <a:r>
              <a:rPr lang="nl-NL"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Syriërs naar </a:t>
            </a:r>
            <a:r>
              <a:rPr lang="nl-NL" sz="4800" b="1" dirty="0">
                <a:ln w="12700">
                  <a:solidFill>
                    <a:schemeClr val="accent1"/>
                  </a:solidFill>
                  <a:prstDash val="solid"/>
                </a:ln>
                <a:solidFill>
                  <a:schemeClr val="bg1"/>
                </a:solidFill>
                <a:effectLst>
                  <a:outerShdw dist="38100" dir="2640000" algn="bl" rotWithShape="0">
                    <a:schemeClr val="accent1"/>
                  </a:outerShdw>
                </a:effectLst>
              </a:rPr>
              <a:t>Europa?</a:t>
            </a:r>
            <a:endParaRPr lang="nl-NL" sz="4800" b="1" cap="none" spc="0" dirty="0">
              <a:ln w="12700">
                <a:solidFill>
                  <a:schemeClr val="accent1"/>
                </a:solidFill>
                <a:prstDash val="solid"/>
              </a:ln>
              <a:solidFill>
                <a:schemeClr val="bg1"/>
              </a:solidFill>
              <a:effectLst>
                <a:outerShdw dist="38100" dir="2640000" algn="bl" rotWithShape="0">
                  <a:schemeClr val="accent1"/>
                </a:outerShdw>
              </a:effectLst>
            </a:endParaRPr>
          </a:p>
        </p:txBody>
      </p:sp>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3270" y="3429000"/>
            <a:ext cx="3770301" cy="2609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fbeelding 8"/>
          <p:cNvPicPr>
            <a:picLocks noChangeAspect="1"/>
          </p:cNvPicPr>
          <p:nvPr/>
        </p:nvPicPr>
        <p:blipFill rotWithShape="1">
          <a:blip r:embed="rId5">
            <a:extLst>
              <a:ext uri="{28A0092B-C50C-407E-A947-70E740481C1C}">
                <a14:useLocalDpi xmlns:a14="http://schemas.microsoft.com/office/drawing/2010/main" val="0"/>
              </a:ext>
            </a:extLst>
          </a:blip>
          <a:srcRect l="44448" r="15144"/>
          <a:stretch/>
        </p:blipFill>
        <p:spPr>
          <a:xfrm>
            <a:off x="2405543" y="2196893"/>
            <a:ext cx="2186598" cy="3047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fbeelding 6"/>
          <p:cNvPicPr>
            <a:picLocks noChangeAspect="1"/>
          </p:cNvPicPr>
          <p:nvPr/>
        </p:nvPicPr>
        <p:blipFill>
          <a:blip r:embed="rId6" cstate="print">
            <a:extLst>
              <a:ext uri="{BEBA8EAE-BF5A-486C-A8C5-ECC9F3942E4B}">
                <a14:imgProps xmlns:a14="http://schemas.microsoft.com/office/drawing/2010/main">
                  <a14:imgLayer r:embed="rId7">
                    <a14:imgEffect>
                      <a14:backgroundRemoval t="503" b="100000" l="0" r="100000">
                        <a14:backgroundMark x1="1833" y1="15477" x2="2667" y2="41508"/>
                        <a14:backgroundMark x1="15667" y1="4020" x2="40167" y2="1307"/>
                        <a14:backgroundMark x1="10333" y1="4322" x2="4000" y2="61005"/>
                        <a14:backgroundMark x1="5167" y1="61809" x2="14500" y2="69849"/>
                        <a14:backgroundMark x1="18167" y1="67839" x2="23667" y2="68342"/>
                        <a14:backgroundMark x1="25000" y1="67839" x2="27167" y2="67638"/>
                        <a14:backgroundMark x1="28833" y1="68141" x2="28833" y2="68141"/>
                        <a14:backgroundMark x1="20667" y1="56382" x2="20667" y2="55176"/>
                      </a14:backgroundRemoval>
                    </a14:imgEffect>
                  </a14:imgLayer>
                </a14:imgProps>
              </a:ext>
              <a:ext uri="{28A0092B-C50C-407E-A947-70E740481C1C}">
                <a14:useLocalDpi xmlns:a14="http://schemas.microsoft.com/office/drawing/2010/main" val="0"/>
              </a:ext>
            </a:extLst>
          </a:blip>
          <a:stretch>
            <a:fillRect/>
          </a:stretch>
        </p:blipFill>
        <p:spPr>
          <a:xfrm>
            <a:off x="9899471" y="3056222"/>
            <a:ext cx="2292529" cy="3801778"/>
          </a:xfrm>
          <a:prstGeom prst="rect">
            <a:avLst/>
          </a:prstGeom>
        </p:spPr>
      </p:pic>
      <p:pic>
        <p:nvPicPr>
          <p:cNvPr id="8" name="Afbeelding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7621" y="4616610"/>
            <a:ext cx="3627049" cy="2039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2300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4378"/>
            <a:ext cx="12228172" cy="6862377"/>
          </a:xfrm>
          <a:prstGeom prst="rect">
            <a:avLst/>
          </a:prstGeom>
        </p:spPr>
      </p:pic>
      <p:grpSp>
        <p:nvGrpSpPr>
          <p:cNvPr id="5" name="Groep 4"/>
          <p:cNvGrpSpPr/>
          <p:nvPr/>
        </p:nvGrpSpPr>
        <p:grpSpPr>
          <a:xfrm>
            <a:off x="0" y="-4377"/>
            <a:ext cx="2308860" cy="6862377"/>
            <a:chOff x="0" y="-4377"/>
            <a:chExt cx="2308860" cy="6862377"/>
          </a:xfrm>
        </p:grpSpPr>
        <p:grpSp>
          <p:nvGrpSpPr>
            <p:cNvPr id="6" name="Groep 5"/>
            <p:cNvGrpSpPr/>
            <p:nvPr/>
          </p:nvGrpSpPr>
          <p:grpSpPr>
            <a:xfrm>
              <a:off x="0" y="-4377"/>
              <a:ext cx="2308860" cy="6862377"/>
              <a:chOff x="0" y="-4377"/>
              <a:chExt cx="2308860" cy="6862377"/>
            </a:xfrm>
          </p:grpSpPr>
          <p:sp>
            <p:nvSpPr>
              <p:cNvPr id="8" name="Rechthoek: ezelsoor 7"/>
              <p:cNvSpPr/>
              <p:nvPr/>
            </p:nvSpPr>
            <p:spPr>
              <a:xfrm>
                <a:off x="0" y="-4377"/>
                <a:ext cx="2263140" cy="2388870"/>
              </a:xfrm>
              <a:prstGeom prst="foldedCorne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545768" y="1615854"/>
                <a:ext cx="1082155" cy="707886"/>
              </a:xfrm>
              <a:prstGeom prst="rect">
                <a:avLst/>
              </a:prstGeom>
              <a:noFill/>
            </p:spPr>
            <p:txBody>
              <a:bodyPr wrap="none" lIns="91440" tIns="45720" rIns="91440" bIns="45720">
                <a:spAutoFit/>
              </a:bodyPr>
              <a:lstStyle/>
              <a:p>
                <a:pPr algn="ctr"/>
                <a:r>
                  <a:rPr lang="nl-NL" sz="4000" b="0" cap="none" spc="0" dirty="0">
                    <a:ln w="0"/>
                    <a:solidFill>
                      <a:schemeClr val="tx1"/>
                    </a:solidFill>
                    <a:effectLst>
                      <a:outerShdw blurRad="38100" dist="19050" dir="2700000" algn="tl" rotWithShape="0">
                        <a:schemeClr val="dk1">
                          <a:alpha val="40000"/>
                        </a:schemeClr>
                      </a:outerShdw>
                    </a:effectLst>
                  </a:rPr>
                  <a:t>Zara</a:t>
                </a:r>
              </a:p>
            </p:txBody>
          </p:sp>
          <p:cxnSp>
            <p:nvCxnSpPr>
              <p:cNvPr id="10" name="Rechte verbindingslijn 9"/>
              <p:cNvCxnSpPr/>
              <p:nvPr/>
            </p:nvCxnSpPr>
            <p:spPr>
              <a:xfrm>
                <a:off x="2308860" y="0"/>
                <a:ext cx="0" cy="685800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8278" y="2697480"/>
                <a:ext cx="1886583" cy="369332"/>
              </a:xfrm>
              <a:prstGeom prst="rect">
                <a:avLst/>
              </a:prstGeom>
              <a:noFill/>
            </p:spPr>
            <p:txBody>
              <a:bodyPr wrap="square" rtlCol="0">
                <a:spAutoFit/>
              </a:bodyPr>
              <a:lstStyle/>
              <a:p>
                <a:endParaRPr lang="nl-NL" dirty="0">
                  <a:solidFill>
                    <a:schemeClr val="bg1"/>
                  </a:solidFill>
                </a:endParaRPr>
              </a:p>
            </p:txBody>
          </p:sp>
        </p:grpSp>
        <p:pic>
          <p:nvPicPr>
            <p:cNvPr id="7"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l="27181" t="12172" r="4300" b="3558"/>
            <a:stretch/>
          </p:blipFill>
          <p:spPr>
            <a:xfrm>
              <a:off x="188278" y="127842"/>
              <a:ext cx="1886583" cy="1548765"/>
            </a:xfrm>
            <a:prstGeom prst="rect">
              <a:avLst/>
            </a:prstGeom>
          </p:spPr>
        </p:pic>
      </p:grpSp>
      <p:sp>
        <p:nvSpPr>
          <p:cNvPr id="13" name="Tekstvak 12"/>
          <p:cNvSpPr txBox="1"/>
          <p:nvPr/>
        </p:nvSpPr>
        <p:spPr>
          <a:xfrm>
            <a:off x="160019" y="2681673"/>
            <a:ext cx="1943099" cy="3416320"/>
          </a:xfrm>
          <a:prstGeom prst="rect">
            <a:avLst/>
          </a:prstGeom>
          <a:noFill/>
        </p:spPr>
        <p:txBody>
          <a:bodyPr wrap="square" rtlCol="0">
            <a:spAutoFit/>
          </a:bodyPr>
          <a:lstStyle/>
          <a:p>
            <a:pPr algn="ctr"/>
            <a:r>
              <a:rPr lang="nl-NL" b="1" dirty="0">
                <a:solidFill>
                  <a:schemeClr val="bg1"/>
                </a:solidFill>
                <a:highlight>
                  <a:srgbClr val="808080"/>
                </a:highlight>
                <a:latin typeface="AR CENA" panose="02000000000000000000" pitchFamily="2" charset="0"/>
              </a:rPr>
              <a:t>‘s Nachts maakte papa ons wakker. Hij zei dat hij bang was dat de IS onze stad echt zouden veroveren. We moesten vlug onze koffers pakken. Misschien zouden we nog kunnen vluchten voordat het te laat was.</a:t>
            </a:r>
          </a:p>
        </p:txBody>
      </p:sp>
    </p:spTree>
    <p:extLst>
      <p:ext uri="{BB962C8B-B14F-4D97-AF65-F5344CB8AC3E}">
        <p14:creationId xmlns:p14="http://schemas.microsoft.com/office/powerpoint/2010/main" val="3320668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75000"/>
              </a:schemeClr>
            </a:gs>
            <a:gs pos="71000">
              <a:schemeClr val="bg1"/>
            </a:gs>
            <a:gs pos="23000">
              <a:schemeClr val="bg1"/>
            </a:gs>
            <a:gs pos="0">
              <a:srgbClr val="F19FEB"/>
            </a:gs>
          </a:gsLst>
          <a:lin ang="10800000" scaled="1"/>
        </a:gra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extLst>
              <a:ext uri="{BEBA8EAE-BF5A-486C-A8C5-ECC9F3942E4B}">
                <a14:imgProps xmlns:a14="http://schemas.microsoft.com/office/drawing/2010/main">
                  <a14:imgLayer r:embed="rId3">
                    <a14:imgEffect>
                      <a14:backgroundRemoval t="4248" b="99292" l="29044" r="93034">
                        <a14:foregroundMark x1="52066" y1="13628" x2="58323" y2="14159"/>
                        <a14:foregroundMark x1="49823" y1="11681" x2="49469" y2="12035"/>
                        <a14:foregroundMark x1="55018" y1="8319" x2="55018" y2="8319"/>
                        <a14:foregroundMark x1="53719" y1="8319" x2="53719" y2="8319"/>
                        <a14:foregroundMark x1="52893" y1="8496" x2="52893" y2="8496"/>
                        <a14:foregroundMark x1="52302" y1="9027" x2="52302" y2="9027"/>
                        <a14:foregroundMark x1="51712" y1="9381" x2="51712" y2="9381"/>
                        <a14:foregroundMark x1="56671" y1="8850" x2="55726" y2="8673"/>
                        <a14:foregroundMark x1="43093" y1="45487" x2="44274" y2="44425"/>
                        <a14:foregroundMark x1="42149" y1="45487" x2="45455" y2="44956"/>
                        <a14:foregroundMark x1="41913" y1="46726" x2="47698" y2="46018"/>
                        <a14:foregroundMark x1="42385" y1="45310" x2="46753" y2="44602"/>
                        <a14:foregroundMark x1="43329" y1="44956" x2="43329" y2="44956"/>
                        <a14:foregroundMark x1="60921" y1="14690" x2="61865" y2="19292"/>
                        <a14:foregroundMark x1="61983" y1="21770" x2="61983" y2="21770"/>
                        <a14:foregroundMark x1="57851" y1="8850" x2="57851" y2="8850"/>
                        <a14:foregroundMark x1="53129" y1="9735" x2="53129" y2="9735"/>
                        <a14:foregroundMark x1="77804" y1="97699" x2="82409" y2="97699"/>
                      </a14:backgroundRemoval>
                    </a14:imgEffect>
                  </a14:imgLayer>
                </a14:imgProps>
              </a:ext>
              <a:ext uri="{28A0092B-C50C-407E-A947-70E740481C1C}">
                <a14:useLocalDpi xmlns:a14="http://schemas.microsoft.com/office/drawing/2010/main" val="0"/>
              </a:ext>
            </a:extLst>
          </a:blip>
          <a:srcRect l="46727" t="2249" r="35707" b="60251"/>
          <a:stretch/>
        </p:blipFill>
        <p:spPr>
          <a:xfrm flipH="1">
            <a:off x="0" y="4286250"/>
            <a:ext cx="1805940" cy="2571750"/>
          </a:xfrm>
          <a:prstGeom prst="rect">
            <a:avLst/>
          </a:prstGeom>
          <a:ln>
            <a:noFill/>
          </a:ln>
          <a:effectLst>
            <a:outerShdw blurRad="292100" dist="139700" dir="2700000" algn="tl" rotWithShape="0">
              <a:srgbClr val="333333">
                <a:alpha val="65000"/>
              </a:srgbClr>
            </a:outerShdw>
          </a:effectLst>
        </p:spPr>
      </p:pic>
      <p:sp>
        <p:nvSpPr>
          <p:cNvPr id="5" name="Rechthoek 4"/>
          <p:cNvSpPr/>
          <p:nvPr/>
        </p:nvSpPr>
        <p:spPr>
          <a:xfrm>
            <a:off x="745404" y="258425"/>
            <a:ext cx="10518329" cy="1754326"/>
          </a:xfrm>
          <a:prstGeom prst="rect">
            <a:avLst/>
          </a:prstGeom>
          <a:noFill/>
        </p:spPr>
        <p:txBody>
          <a:bodyPr wrap="non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Onderzoeksvraag 2:</a:t>
            </a:r>
          </a:p>
          <a:p>
            <a:pPr algn="ctr"/>
            <a:r>
              <a:rPr lang="nl-NL" sz="5400" b="1" dirty="0">
                <a:ln w="12700">
                  <a:solidFill>
                    <a:schemeClr val="accent1"/>
                  </a:solidFill>
                  <a:prstDash val="solid"/>
                </a:ln>
                <a:solidFill>
                  <a:schemeClr val="bg1"/>
                </a:solidFill>
                <a:effectLst>
                  <a:outerShdw dist="38100" dir="2640000" algn="bl" rotWithShape="0">
                    <a:schemeClr val="accent1"/>
                  </a:outerShdw>
                </a:effectLst>
              </a:rPr>
              <a:t>Waar reizen vluchtelingen naar toe?</a:t>
            </a:r>
            <a:endParaRPr lang="nl-NL" sz="5400" b="1" cap="none" spc="0" dirty="0">
              <a:ln w="12700">
                <a:solidFill>
                  <a:schemeClr val="accent1"/>
                </a:solidFill>
                <a:prstDash val="solid"/>
              </a:ln>
              <a:solidFill>
                <a:schemeClr val="bg1"/>
              </a:solidFill>
              <a:effectLst>
                <a:outerShdw dist="38100" dir="2640000" algn="bl" rotWithShape="0">
                  <a:schemeClr val="accent1"/>
                </a:outerShdw>
              </a:effectLst>
            </a:endParaRPr>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910" y="2425550"/>
            <a:ext cx="6808470" cy="372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5125" y="2123847"/>
            <a:ext cx="1361749" cy="1131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Pijl: rechts 7"/>
          <p:cNvSpPr/>
          <p:nvPr/>
        </p:nvSpPr>
        <p:spPr>
          <a:xfrm rot="20453736">
            <a:off x="4959276" y="2536387"/>
            <a:ext cx="728833" cy="30622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68922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2">
            <a:extLst>
              <a:ext uri="{28A0092B-C50C-407E-A947-70E740481C1C}">
                <a14:useLocalDpi xmlns:a14="http://schemas.microsoft.com/office/drawing/2010/main" val="0"/>
              </a:ext>
            </a:extLst>
          </a:blip>
          <a:srcRect t="802" b="2990"/>
          <a:stretch/>
        </p:blipFill>
        <p:spPr>
          <a:xfrm>
            <a:off x="0" y="0"/>
            <a:ext cx="12192000" cy="6858000"/>
          </a:xfrm>
          <a:prstGeom prst="rect">
            <a:avLst/>
          </a:prstGeom>
        </p:spPr>
      </p:pic>
      <p:grpSp>
        <p:nvGrpSpPr>
          <p:cNvPr id="4" name="Groep 3"/>
          <p:cNvGrpSpPr/>
          <p:nvPr/>
        </p:nvGrpSpPr>
        <p:grpSpPr>
          <a:xfrm>
            <a:off x="0" y="-4377"/>
            <a:ext cx="2308860" cy="6862377"/>
            <a:chOff x="0" y="-4377"/>
            <a:chExt cx="2308860" cy="6862377"/>
          </a:xfrm>
        </p:grpSpPr>
        <p:grpSp>
          <p:nvGrpSpPr>
            <p:cNvPr id="5" name="Groep 4"/>
            <p:cNvGrpSpPr/>
            <p:nvPr/>
          </p:nvGrpSpPr>
          <p:grpSpPr>
            <a:xfrm>
              <a:off x="0" y="-4377"/>
              <a:ext cx="2308860" cy="6862377"/>
              <a:chOff x="0" y="-4377"/>
              <a:chExt cx="2308860" cy="6862377"/>
            </a:xfrm>
          </p:grpSpPr>
          <p:sp>
            <p:nvSpPr>
              <p:cNvPr id="7" name="Rechthoek: ezelsoor 6"/>
              <p:cNvSpPr/>
              <p:nvPr/>
            </p:nvSpPr>
            <p:spPr>
              <a:xfrm>
                <a:off x="0" y="-4377"/>
                <a:ext cx="2263140" cy="2388870"/>
              </a:xfrm>
              <a:prstGeom prst="foldedCorne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45768" y="1615854"/>
                <a:ext cx="1082155" cy="707886"/>
              </a:xfrm>
              <a:prstGeom prst="rect">
                <a:avLst/>
              </a:prstGeom>
              <a:noFill/>
            </p:spPr>
            <p:txBody>
              <a:bodyPr wrap="none" lIns="91440" tIns="45720" rIns="91440" bIns="45720">
                <a:spAutoFit/>
              </a:bodyPr>
              <a:lstStyle/>
              <a:p>
                <a:pPr algn="ctr"/>
                <a:r>
                  <a:rPr lang="nl-NL" sz="4000" b="0" cap="none" spc="0" dirty="0">
                    <a:ln w="0"/>
                    <a:solidFill>
                      <a:schemeClr val="tx1"/>
                    </a:solidFill>
                    <a:effectLst>
                      <a:outerShdw blurRad="38100" dist="19050" dir="2700000" algn="tl" rotWithShape="0">
                        <a:schemeClr val="dk1">
                          <a:alpha val="40000"/>
                        </a:schemeClr>
                      </a:outerShdw>
                    </a:effectLst>
                  </a:rPr>
                  <a:t>Zara</a:t>
                </a:r>
              </a:p>
            </p:txBody>
          </p:sp>
          <p:cxnSp>
            <p:nvCxnSpPr>
              <p:cNvPr id="9" name="Rechte verbindingslijn 8"/>
              <p:cNvCxnSpPr/>
              <p:nvPr/>
            </p:nvCxnSpPr>
            <p:spPr>
              <a:xfrm>
                <a:off x="2308860" y="0"/>
                <a:ext cx="0" cy="685800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188278" y="2697480"/>
                <a:ext cx="1886583" cy="369332"/>
              </a:xfrm>
              <a:prstGeom prst="rect">
                <a:avLst/>
              </a:prstGeom>
              <a:noFill/>
            </p:spPr>
            <p:txBody>
              <a:bodyPr wrap="square" rtlCol="0">
                <a:spAutoFit/>
              </a:bodyPr>
              <a:lstStyle/>
              <a:p>
                <a:endParaRPr lang="nl-NL" dirty="0">
                  <a:solidFill>
                    <a:schemeClr val="bg1"/>
                  </a:solidFill>
                </a:endParaRPr>
              </a:p>
            </p:txBody>
          </p:sp>
        </p:gr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27181" t="12172" r="4300" b="3558"/>
            <a:stretch/>
          </p:blipFill>
          <p:spPr>
            <a:xfrm>
              <a:off x="188278" y="127842"/>
              <a:ext cx="1886583" cy="1548765"/>
            </a:xfrm>
            <a:prstGeom prst="rect">
              <a:avLst/>
            </a:prstGeom>
          </p:spPr>
        </p:pic>
      </p:grpSp>
      <p:sp>
        <p:nvSpPr>
          <p:cNvPr id="11" name="Tekstvak 10"/>
          <p:cNvSpPr txBox="1"/>
          <p:nvPr/>
        </p:nvSpPr>
        <p:spPr>
          <a:xfrm>
            <a:off x="94138" y="2697480"/>
            <a:ext cx="2074862" cy="3693319"/>
          </a:xfrm>
          <a:prstGeom prst="rect">
            <a:avLst/>
          </a:prstGeom>
          <a:noFill/>
        </p:spPr>
        <p:txBody>
          <a:bodyPr wrap="square" rtlCol="0">
            <a:spAutoFit/>
          </a:bodyPr>
          <a:lstStyle/>
          <a:p>
            <a:pPr algn="ctr"/>
            <a:r>
              <a:rPr lang="nl-NL" dirty="0">
                <a:solidFill>
                  <a:schemeClr val="bg1"/>
                </a:solidFill>
                <a:latin typeface="AR CENA" panose="02000000000000000000" pitchFamily="2" charset="0"/>
              </a:rPr>
              <a:t>Mijn voeten deden al snel pijn. </a:t>
            </a:r>
            <a:r>
              <a:rPr lang="nl-NL" dirty="0" err="1">
                <a:solidFill>
                  <a:schemeClr val="bg1"/>
                </a:solidFill>
                <a:latin typeface="AR CENA" panose="02000000000000000000" pitchFamily="2" charset="0"/>
              </a:rPr>
              <a:t>Omar</a:t>
            </a:r>
            <a:r>
              <a:rPr lang="nl-NL" dirty="0">
                <a:solidFill>
                  <a:schemeClr val="bg1"/>
                </a:solidFill>
                <a:latin typeface="AR CENA" panose="02000000000000000000" pitchFamily="2" charset="0"/>
              </a:rPr>
              <a:t> huilde soms. Maar we moesten wel lopen. We moesten wel vluchten voor die verschrikkelijke soldaten. Toen we eindelijk in Turkije waren belanden we in een vol vluchtelingenkamp. Het was niet leuk.</a:t>
            </a:r>
          </a:p>
        </p:txBody>
      </p:sp>
      <p:pic>
        <p:nvPicPr>
          <p:cNvPr id="13" name="Afbeelding 12"/>
          <p:cNvPicPr>
            <a:picLocks noChangeAspect="1"/>
          </p:cNvPicPr>
          <p:nvPr/>
        </p:nvPicPr>
        <p:blipFill rotWithShape="1">
          <a:blip r:embed="rId4">
            <a:extLst>
              <a:ext uri="{28A0092B-C50C-407E-A947-70E740481C1C}">
                <a14:useLocalDpi xmlns:a14="http://schemas.microsoft.com/office/drawing/2010/main" val="0"/>
              </a:ext>
            </a:extLst>
          </a:blip>
          <a:srcRect b="19827"/>
          <a:stretch/>
        </p:blipFill>
        <p:spPr>
          <a:xfrm>
            <a:off x="1864372" y="2281623"/>
            <a:ext cx="10350488" cy="4667817"/>
          </a:xfrm>
          <a:prstGeom prst="rect">
            <a:avLst/>
          </a:prstGeom>
          <a:effectLst>
            <a:softEdge rad="635000"/>
          </a:effectLst>
        </p:spPr>
      </p:pic>
    </p:spTree>
    <p:extLst>
      <p:ext uri="{BB962C8B-B14F-4D97-AF65-F5344CB8AC3E}">
        <p14:creationId xmlns:p14="http://schemas.microsoft.com/office/powerpoint/2010/main" val="2655308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75000"/>
              </a:schemeClr>
            </a:gs>
            <a:gs pos="71000">
              <a:schemeClr val="bg1"/>
            </a:gs>
            <a:gs pos="23000">
              <a:schemeClr val="bg1"/>
            </a:gs>
            <a:gs pos="0">
              <a:srgbClr val="F19FEB"/>
            </a:gs>
          </a:gsLst>
          <a:lin ang="10800000" scaled="1"/>
        </a:gra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extLst>
              <a:ext uri="{BEBA8EAE-BF5A-486C-A8C5-ECC9F3942E4B}">
                <a14:imgProps xmlns:a14="http://schemas.microsoft.com/office/drawing/2010/main">
                  <a14:imgLayer r:embed="rId3">
                    <a14:imgEffect>
                      <a14:backgroundRemoval t="4248" b="99292" l="29044" r="93034">
                        <a14:foregroundMark x1="52066" y1="13628" x2="58323" y2="14159"/>
                        <a14:foregroundMark x1="49823" y1="11681" x2="49469" y2="12035"/>
                        <a14:foregroundMark x1="55018" y1="8319" x2="55018" y2="8319"/>
                        <a14:foregroundMark x1="53719" y1="8319" x2="53719" y2="8319"/>
                        <a14:foregroundMark x1="52893" y1="8496" x2="52893" y2="8496"/>
                        <a14:foregroundMark x1="52302" y1="9027" x2="52302" y2="9027"/>
                        <a14:foregroundMark x1="51712" y1="9381" x2="51712" y2="9381"/>
                        <a14:foregroundMark x1="56671" y1="8850" x2="55726" y2="8673"/>
                        <a14:foregroundMark x1="43093" y1="45487" x2="44274" y2="44425"/>
                        <a14:foregroundMark x1="42149" y1="45487" x2="45455" y2="44956"/>
                        <a14:foregroundMark x1="41913" y1="46726" x2="47698" y2="46018"/>
                        <a14:foregroundMark x1="42385" y1="45310" x2="46753" y2="44602"/>
                        <a14:foregroundMark x1="43329" y1="44956" x2="43329" y2="44956"/>
                        <a14:foregroundMark x1="60921" y1="14690" x2="61865" y2="19292"/>
                        <a14:foregroundMark x1="61983" y1="21770" x2="61983" y2="21770"/>
                        <a14:foregroundMark x1="57851" y1="8850" x2="57851" y2="8850"/>
                        <a14:foregroundMark x1="53129" y1="9735" x2="53129" y2="9735"/>
                        <a14:foregroundMark x1="77804" y1="97699" x2="82409" y2="97699"/>
                      </a14:backgroundRemoval>
                    </a14:imgEffect>
                  </a14:imgLayer>
                </a14:imgProps>
              </a:ext>
              <a:ext uri="{28A0092B-C50C-407E-A947-70E740481C1C}">
                <a14:useLocalDpi xmlns:a14="http://schemas.microsoft.com/office/drawing/2010/main" val="0"/>
              </a:ext>
            </a:extLst>
          </a:blip>
          <a:srcRect l="46727" t="2249" r="35707" b="60251"/>
          <a:stretch/>
        </p:blipFill>
        <p:spPr>
          <a:xfrm flipH="1">
            <a:off x="0" y="4286250"/>
            <a:ext cx="1805940" cy="2571750"/>
          </a:xfrm>
          <a:prstGeom prst="rect">
            <a:avLst/>
          </a:prstGeom>
          <a:ln>
            <a:noFill/>
          </a:ln>
          <a:effectLst>
            <a:outerShdw blurRad="292100" dist="139700" dir="2700000" algn="tl" rotWithShape="0">
              <a:srgbClr val="333333">
                <a:alpha val="65000"/>
              </a:srgbClr>
            </a:outerShdw>
          </a:effectLst>
        </p:spPr>
      </p:pic>
      <p:sp>
        <p:nvSpPr>
          <p:cNvPr id="5" name="Rechthoek 4"/>
          <p:cNvSpPr/>
          <p:nvPr/>
        </p:nvSpPr>
        <p:spPr>
          <a:xfrm>
            <a:off x="342900" y="155555"/>
            <a:ext cx="11574780" cy="2400657"/>
          </a:xfrm>
          <a:prstGeom prst="rect">
            <a:avLst/>
          </a:prstGeom>
          <a:noFill/>
        </p:spPr>
        <p:txBody>
          <a:bodyPr wrap="squar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Onderzoeksvraag 3:</a:t>
            </a:r>
          </a:p>
          <a:p>
            <a:pPr algn="ctr"/>
            <a:r>
              <a:rPr lang="nl-NL" sz="4800" b="1" cap="none" spc="0" dirty="0">
                <a:ln w="12700">
                  <a:solidFill>
                    <a:schemeClr val="accent1"/>
                  </a:solidFill>
                  <a:prstDash val="solid"/>
                </a:ln>
                <a:solidFill>
                  <a:schemeClr val="bg1"/>
                </a:solidFill>
                <a:effectLst>
                  <a:outerShdw dist="38100" dir="2640000" algn="bl" rotWithShape="0">
                    <a:schemeClr val="accent1"/>
                  </a:outerShdw>
                </a:effectLst>
              </a:rPr>
              <a:t>Waarom</a:t>
            </a:r>
            <a:r>
              <a:rPr lang="nl-NL"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komen er juist </a:t>
            </a:r>
            <a:r>
              <a:rPr lang="nl-NL" sz="4800" b="1" cap="none" spc="0" dirty="0">
                <a:ln w="12700">
                  <a:solidFill>
                    <a:schemeClr val="accent1"/>
                  </a:solidFill>
                  <a:prstDash val="solid"/>
                </a:ln>
                <a:solidFill>
                  <a:schemeClr val="bg1"/>
                </a:solidFill>
                <a:effectLst>
                  <a:outerShdw dist="38100" dir="2640000" algn="bl" rotWithShape="0">
                    <a:schemeClr val="accent1"/>
                  </a:outerShdw>
                </a:effectLst>
              </a:rPr>
              <a:t>zoveel</a:t>
            </a:r>
            <a:r>
              <a:rPr lang="nl-NL"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nl-NL" sz="4800" b="1" dirty="0">
                <a:ln w="12700">
                  <a:solidFill>
                    <a:schemeClr val="accent1"/>
                  </a:solidFill>
                  <a:prstDash val="solid"/>
                </a:ln>
                <a:solidFill>
                  <a:schemeClr val="bg1"/>
                </a:solidFill>
                <a:effectLst>
                  <a:outerShdw dist="38100" dir="2640000" algn="bl" rotWithShape="0">
                    <a:schemeClr val="accent1"/>
                  </a:outerShdw>
                </a:effectLst>
              </a:rPr>
              <a:t>v</a:t>
            </a:r>
            <a:r>
              <a:rPr lang="nl-NL" sz="4800" b="1" cap="none" spc="0" dirty="0">
                <a:ln w="12700">
                  <a:solidFill>
                    <a:schemeClr val="accent1"/>
                  </a:solidFill>
                  <a:prstDash val="solid"/>
                </a:ln>
                <a:solidFill>
                  <a:schemeClr val="bg1"/>
                </a:solidFill>
                <a:effectLst>
                  <a:outerShdw dist="38100" dir="2640000" algn="bl" rotWithShape="0">
                    <a:schemeClr val="accent1"/>
                  </a:outerShdw>
                </a:effectLst>
              </a:rPr>
              <a:t>luchtelingen</a:t>
            </a:r>
            <a:r>
              <a:rPr lang="nl-NL"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naar </a:t>
            </a:r>
            <a:r>
              <a:rPr lang="nl-NL" sz="4800" b="1" cap="none" spc="0" dirty="0">
                <a:ln w="12700">
                  <a:solidFill>
                    <a:schemeClr val="accent1"/>
                  </a:solidFill>
                  <a:prstDash val="solid"/>
                </a:ln>
                <a:solidFill>
                  <a:schemeClr val="bg1"/>
                </a:solidFill>
                <a:effectLst>
                  <a:outerShdw dist="38100" dir="2640000" algn="bl" rotWithShape="0">
                    <a:schemeClr val="accent1"/>
                  </a:outerShdw>
                </a:effectLst>
              </a:rPr>
              <a:t>Europa?</a:t>
            </a:r>
          </a:p>
        </p:txBody>
      </p:sp>
      <p:pic>
        <p:nvPicPr>
          <p:cNvPr id="6" name="Afbeelding 5"/>
          <p:cNvPicPr>
            <a:picLocks noChangeAspect="1"/>
          </p:cNvPicPr>
          <p:nvPr/>
        </p:nvPicPr>
        <p:blipFill rotWithShape="1">
          <a:blip r:embed="rId4">
            <a:extLst>
              <a:ext uri="{28A0092B-C50C-407E-A947-70E740481C1C}">
                <a14:useLocalDpi xmlns:a14="http://schemas.microsoft.com/office/drawing/2010/main" val="0"/>
              </a:ext>
            </a:extLst>
          </a:blip>
          <a:srcRect l="44759"/>
          <a:stretch/>
        </p:blipFill>
        <p:spPr>
          <a:xfrm>
            <a:off x="8218170" y="2672477"/>
            <a:ext cx="3573780" cy="3639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hthoek 6"/>
          <p:cNvSpPr/>
          <p:nvPr/>
        </p:nvSpPr>
        <p:spPr>
          <a:xfrm>
            <a:off x="3248197" y="2162591"/>
            <a:ext cx="620683" cy="4247317"/>
          </a:xfrm>
          <a:prstGeom prst="rect">
            <a:avLst/>
          </a:prstGeom>
          <a:noFill/>
        </p:spPr>
        <p:txBody>
          <a:bodyPr wrap="none" lIns="91440" tIns="45720" rIns="91440" bIns="45720">
            <a:spAutoFit/>
          </a:bodyPr>
          <a:lstStyle/>
          <a:p>
            <a:pPr algn="ctr"/>
            <a:r>
              <a:rPr lang="nl-NL" sz="5400" b="1" dirty="0">
                <a:ln w="12700" cmpd="sng">
                  <a:solidFill>
                    <a:schemeClr val="accent4"/>
                  </a:solidFill>
                  <a:prstDash val="solid"/>
                </a:ln>
                <a:solidFill>
                  <a:srgbClr val="F19FEB"/>
                </a:solidFill>
              </a:rPr>
              <a:t>V</a:t>
            </a:r>
          </a:p>
          <a:p>
            <a:pPr algn="ctr"/>
            <a:r>
              <a:rPr lang="nl-NL" sz="5400" b="1" cap="none" spc="0" dirty="0">
                <a:ln w="12700" cmpd="sng">
                  <a:solidFill>
                    <a:schemeClr val="accent4"/>
                  </a:solidFill>
                  <a:prstDash val="solid"/>
                </a:ln>
                <a:solidFill>
                  <a:srgbClr val="F19FEB"/>
                </a:solidFill>
                <a:effectLst/>
              </a:rPr>
              <a:t>R</a:t>
            </a:r>
          </a:p>
          <a:p>
            <a:pPr algn="ctr"/>
            <a:r>
              <a:rPr lang="nl-NL" sz="5400" b="1" dirty="0">
                <a:ln w="12700" cmpd="sng">
                  <a:solidFill>
                    <a:schemeClr val="accent4"/>
                  </a:solidFill>
                  <a:prstDash val="solid"/>
                </a:ln>
                <a:solidFill>
                  <a:srgbClr val="F19FEB"/>
                </a:solidFill>
              </a:rPr>
              <a:t>E</a:t>
            </a:r>
          </a:p>
          <a:p>
            <a:pPr algn="ctr"/>
            <a:r>
              <a:rPr lang="nl-NL" sz="5400" b="1" cap="none" spc="0" dirty="0">
                <a:ln w="12700" cmpd="sng">
                  <a:solidFill>
                    <a:schemeClr val="accent4"/>
                  </a:solidFill>
                  <a:prstDash val="solid"/>
                </a:ln>
                <a:solidFill>
                  <a:srgbClr val="F19FEB"/>
                </a:solidFill>
                <a:effectLst/>
              </a:rPr>
              <a:t>D</a:t>
            </a:r>
          </a:p>
          <a:p>
            <a:pPr algn="ctr"/>
            <a:r>
              <a:rPr lang="nl-NL" sz="5400" b="1" dirty="0">
                <a:ln w="12700" cmpd="sng">
                  <a:solidFill>
                    <a:schemeClr val="accent4"/>
                  </a:solidFill>
                  <a:prstDash val="solid"/>
                </a:ln>
                <a:solidFill>
                  <a:srgbClr val="F19FEB"/>
                </a:solidFill>
              </a:rPr>
              <a:t>E</a:t>
            </a:r>
            <a:endParaRPr lang="nl-NL" sz="5400" b="1" cap="none" spc="0" dirty="0">
              <a:ln w="12700" cmpd="sng">
                <a:solidFill>
                  <a:schemeClr val="accent4"/>
                </a:solidFill>
                <a:prstDash val="solid"/>
              </a:ln>
              <a:solidFill>
                <a:srgbClr val="F19FEB"/>
              </a:solidFill>
              <a:effectLst/>
            </a:endParaRPr>
          </a:p>
        </p:txBody>
      </p:sp>
      <p:sp>
        <p:nvSpPr>
          <p:cNvPr id="8" name="Rechthoek 7"/>
          <p:cNvSpPr/>
          <p:nvPr/>
        </p:nvSpPr>
        <p:spPr>
          <a:xfrm>
            <a:off x="2228851" y="3824584"/>
            <a:ext cx="4011930" cy="923330"/>
          </a:xfrm>
          <a:prstGeom prst="rect">
            <a:avLst/>
          </a:prstGeom>
          <a:noFill/>
        </p:spPr>
        <p:txBody>
          <a:bodyPr wrap="square" lIns="91440" tIns="45720" rIns="91440" bIns="45720">
            <a:spAutoFit/>
          </a:bodyPr>
          <a:lstStyle/>
          <a:p>
            <a:pPr algn="ctr"/>
            <a:r>
              <a:rPr lang="nl-NL" sz="5400" b="1" cap="none" spc="0" dirty="0">
                <a:ln w="12700" cmpd="sng">
                  <a:solidFill>
                    <a:schemeClr val="accent4"/>
                  </a:solidFill>
                  <a:prstDash val="solid"/>
                </a:ln>
                <a:solidFill>
                  <a:srgbClr val="C6BAFA"/>
                </a:solidFill>
                <a:effectLst/>
              </a:rPr>
              <a:t>TO</a:t>
            </a:r>
            <a:r>
              <a:rPr lang="nl-N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a:t>
            </a:r>
            <a:r>
              <a:rPr lang="nl-NL" sz="5400" b="1" cap="none" spc="0" dirty="0">
                <a:ln w="12700" cmpd="sng">
                  <a:solidFill>
                    <a:schemeClr val="accent4"/>
                  </a:solidFill>
                  <a:prstDash val="solid"/>
                </a:ln>
                <a:solidFill>
                  <a:srgbClr val="C6BAFA"/>
                </a:solidFill>
                <a:effectLst/>
              </a:rPr>
              <a:t>KOMST</a:t>
            </a:r>
          </a:p>
        </p:txBody>
      </p:sp>
    </p:spTree>
    <p:extLst>
      <p:ext uri="{BB962C8B-B14F-4D97-AF65-F5344CB8AC3E}">
        <p14:creationId xmlns:p14="http://schemas.microsoft.com/office/powerpoint/2010/main" val="3072334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b="9999"/>
          <a:stretch/>
        </p:blipFill>
        <p:spPr>
          <a:xfrm>
            <a:off x="0" y="-4377"/>
            <a:ext cx="12192000" cy="6858001"/>
          </a:xfrm>
          <a:prstGeom prst="rect">
            <a:avLst/>
          </a:prstGeom>
        </p:spPr>
      </p:pic>
      <p:grpSp>
        <p:nvGrpSpPr>
          <p:cNvPr id="4" name="Groep 3"/>
          <p:cNvGrpSpPr/>
          <p:nvPr/>
        </p:nvGrpSpPr>
        <p:grpSpPr>
          <a:xfrm>
            <a:off x="0" y="-4377"/>
            <a:ext cx="2308860" cy="6862377"/>
            <a:chOff x="0" y="-4377"/>
            <a:chExt cx="2308860" cy="6862377"/>
          </a:xfrm>
        </p:grpSpPr>
        <p:grpSp>
          <p:nvGrpSpPr>
            <p:cNvPr id="5" name="Groep 4"/>
            <p:cNvGrpSpPr/>
            <p:nvPr/>
          </p:nvGrpSpPr>
          <p:grpSpPr>
            <a:xfrm>
              <a:off x="0" y="-4377"/>
              <a:ext cx="2308860" cy="6862377"/>
              <a:chOff x="0" y="-4377"/>
              <a:chExt cx="2308860" cy="6862377"/>
            </a:xfrm>
          </p:grpSpPr>
          <p:sp>
            <p:nvSpPr>
              <p:cNvPr id="7" name="Rechthoek: ezelsoor 6"/>
              <p:cNvSpPr/>
              <p:nvPr/>
            </p:nvSpPr>
            <p:spPr>
              <a:xfrm>
                <a:off x="0" y="-4377"/>
                <a:ext cx="2263140" cy="2388870"/>
              </a:xfrm>
              <a:prstGeom prst="foldedCorne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45768" y="1615854"/>
                <a:ext cx="1082155" cy="707886"/>
              </a:xfrm>
              <a:prstGeom prst="rect">
                <a:avLst/>
              </a:prstGeom>
              <a:noFill/>
            </p:spPr>
            <p:txBody>
              <a:bodyPr wrap="none" lIns="91440" tIns="45720" rIns="91440" bIns="45720">
                <a:spAutoFit/>
              </a:bodyPr>
              <a:lstStyle/>
              <a:p>
                <a:pPr algn="ctr"/>
                <a:r>
                  <a:rPr lang="nl-NL" sz="4000" b="0" cap="none" spc="0" dirty="0">
                    <a:ln w="0"/>
                    <a:solidFill>
                      <a:srgbClr val="F19FEB"/>
                    </a:solidFill>
                    <a:effectLst>
                      <a:outerShdw blurRad="38100" dist="19050" dir="2700000" algn="tl" rotWithShape="0">
                        <a:schemeClr val="dk1">
                          <a:alpha val="40000"/>
                        </a:schemeClr>
                      </a:outerShdw>
                    </a:effectLst>
                  </a:rPr>
                  <a:t>Zara</a:t>
                </a:r>
              </a:p>
            </p:txBody>
          </p:sp>
          <p:cxnSp>
            <p:nvCxnSpPr>
              <p:cNvPr id="9" name="Rechte verbindingslijn 8"/>
              <p:cNvCxnSpPr/>
              <p:nvPr/>
            </p:nvCxnSpPr>
            <p:spPr>
              <a:xfrm>
                <a:off x="2308860" y="0"/>
                <a:ext cx="0" cy="685800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188278" y="2697480"/>
                <a:ext cx="1886583" cy="369332"/>
              </a:xfrm>
              <a:prstGeom prst="rect">
                <a:avLst/>
              </a:prstGeom>
              <a:noFill/>
            </p:spPr>
            <p:txBody>
              <a:bodyPr wrap="square" rtlCol="0">
                <a:spAutoFit/>
              </a:bodyPr>
              <a:lstStyle/>
              <a:p>
                <a:endParaRPr lang="nl-NL" dirty="0">
                  <a:solidFill>
                    <a:schemeClr val="bg1"/>
                  </a:solidFill>
                </a:endParaRPr>
              </a:p>
            </p:txBody>
          </p:sp>
        </p:grpSp>
        <p:pic>
          <p:nvPicPr>
            <p:cNvPr id="6" name="Afbeelding 5"/>
            <p:cNvPicPr>
              <a:picLocks noChangeAspect="1"/>
            </p:cNvPicPr>
            <p:nvPr/>
          </p:nvPicPr>
          <p:blipFill rotWithShape="1">
            <a:blip r:embed="rId4" cstate="print">
              <a:extLst>
                <a:ext uri="{28A0092B-C50C-407E-A947-70E740481C1C}">
                  <a14:useLocalDpi xmlns:a14="http://schemas.microsoft.com/office/drawing/2010/main" val="0"/>
                </a:ext>
              </a:extLst>
            </a:blip>
            <a:srcRect l="27181" t="12172" r="4300" b="3558"/>
            <a:stretch/>
          </p:blipFill>
          <p:spPr>
            <a:xfrm>
              <a:off x="188278" y="127842"/>
              <a:ext cx="1886583" cy="1548765"/>
            </a:xfrm>
            <a:prstGeom prst="rect">
              <a:avLst/>
            </a:prstGeom>
          </p:spPr>
        </p:pic>
      </p:grpSp>
      <p:sp>
        <p:nvSpPr>
          <p:cNvPr id="11" name="Tekstvak 10"/>
          <p:cNvSpPr txBox="1"/>
          <p:nvPr/>
        </p:nvSpPr>
        <p:spPr>
          <a:xfrm>
            <a:off x="94138" y="2697480"/>
            <a:ext cx="2074861" cy="3693319"/>
          </a:xfrm>
          <a:prstGeom prst="rect">
            <a:avLst/>
          </a:prstGeom>
          <a:noFill/>
        </p:spPr>
        <p:txBody>
          <a:bodyPr wrap="square" rtlCol="0">
            <a:spAutoFit/>
          </a:bodyPr>
          <a:lstStyle/>
          <a:p>
            <a:pPr algn="ctr"/>
            <a:r>
              <a:rPr lang="nl-NL" dirty="0">
                <a:solidFill>
                  <a:schemeClr val="bg1"/>
                </a:solidFill>
                <a:highlight>
                  <a:srgbClr val="808080"/>
                </a:highlight>
                <a:latin typeface="AR CENA" panose="02000000000000000000" pitchFamily="2" charset="0"/>
              </a:rPr>
              <a:t>Gelukkig had papa veel geld bij zich. Hij legde contact met smokkelaars. Zij zorgden ervoor dat we in een boot naar Europa konden. De boottocht was verschrikkelijk. We zagen even verderop een klein bootje dat omkiepte. Wat er met de mensen is gebeurd weet ik niet.</a:t>
            </a:r>
          </a:p>
        </p:txBody>
      </p:sp>
    </p:spTree>
    <p:extLst>
      <p:ext uri="{BB962C8B-B14F-4D97-AF65-F5344CB8AC3E}">
        <p14:creationId xmlns:p14="http://schemas.microsoft.com/office/powerpoint/2010/main" val="2009362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75000"/>
              </a:schemeClr>
            </a:gs>
            <a:gs pos="71000">
              <a:schemeClr val="bg1"/>
            </a:gs>
            <a:gs pos="23000">
              <a:schemeClr val="bg1"/>
            </a:gs>
            <a:gs pos="0">
              <a:srgbClr val="F19FEB"/>
            </a:gs>
          </a:gsLst>
          <a:lin ang="10800000" scaled="1"/>
        </a:grad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b="12861"/>
          <a:stretch/>
        </p:blipFill>
        <p:spPr>
          <a:xfrm>
            <a:off x="525140" y="414634"/>
            <a:ext cx="11091550" cy="6443366"/>
          </a:xfrm>
          <a:prstGeom prst="rect">
            <a:avLst/>
          </a:prstGeom>
          <a:effectLst>
            <a:softEdge rad="635000"/>
          </a:effectLst>
        </p:spPr>
      </p:pic>
      <p:pic>
        <p:nvPicPr>
          <p:cNvPr id="4" name="Afbeelding 3"/>
          <p:cNvPicPr>
            <a:picLocks noChangeAspect="1"/>
          </p:cNvPicPr>
          <p:nvPr/>
        </p:nvPicPr>
        <p:blipFill rotWithShape="1">
          <a:blip r:embed="rId3">
            <a:extLst>
              <a:ext uri="{BEBA8EAE-BF5A-486C-A8C5-ECC9F3942E4B}">
                <a14:imgProps xmlns:a14="http://schemas.microsoft.com/office/drawing/2010/main">
                  <a14:imgLayer r:embed="rId4">
                    <a14:imgEffect>
                      <a14:backgroundRemoval t="4248" b="99292" l="29044" r="93034">
                        <a14:foregroundMark x1="52066" y1="13628" x2="58323" y2="14159"/>
                        <a14:foregroundMark x1="49823" y1="11681" x2="49469" y2="12035"/>
                        <a14:foregroundMark x1="55018" y1="8319" x2="55018" y2="8319"/>
                        <a14:foregroundMark x1="53719" y1="8319" x2="53719" y2="8319"/>
                        <a14:foregroundMark x1="52893" y1="8496" x2="52893" y2="8496"/>
                        <a14:foregroundMark x1="52302" y1="9027" x2="52302" y2="9027"/>
                        <a14:foregroundMark x1="51712" y1="9381" x2="51712" y2="9381"/>
                        <a14:foregroundMark x1="56671" y1="8850" x2="55726" y2="8673"/>
                        <a14:foregroundMark x1="43093" y1="45487" x2="44274" y2="44425"/>
                        <a14:foregroundMark x1="42149" y1="45487" x2="45455" y2="44956"/>
                        <a14:foregroundMark x1="41913" y1="46726" x2="47698" y2="46018"/>
                        <a14:foregroundMark x1="42385" y1="45310" x2="46753" y2="44602"/>
                        <a14:foregroundMark x1="43329" y1="44956" x2="43329" y2="44956"/>
                        <a14:foregroundMark x1="60921" y1="14690" x2="61865" y2="19292"/>
                        <a14:foregroundMark x1="61983" y1="21770" x2="61983" y2="21770"/>
                        <a14:foregroundMark x1="57851" y1="8850" x2="57851" y2="8850"/>
                        <a14:foregroundMark x1="53129" y1="9735" x2="53129" y2="9735"/>
                        <a14:foregroundMark x1="77804" y1="97699" x2="82409" y2="97699"/>
                      </a14:backgroundRemoval>
                    </a14:imgEffect>
                  </a14:imgLayer>
                </a14:imgProps>
              </a:ext>
              <a:ext uri="{28A0092B-C50C-407E-A947-70E740481C1C}">
                <a14:useLocalDpi xmlns:a14="http://schemas.microsoft.com/office/drawing/2010/main" val="0"/>
              </a:ext>
            </a:extLst>
          </a:blip>
          <a:srcRect l="46727" t="2249" r="35707" b="60251"/>
          <a:stretch/>
        </p:blipFill>
        <p:spPr>
          <a:xfrm flipH="1">
            <a:off x="0" y="4286250"/>
            <a:ext cx="1805940" cy="2571750"/>
          </a:xfrm>
          <a:prstGeom prst="rect">
            <a:avLst/>
          </a:prstGeom>
          <a:ln>
            <a:noFill/>
          </a:ln>
          <a:effectLst>
            <a:outerShdw blurRad="292100" dist="139700" dir="2700000" algn="tl" rotWithShape="0">
              <a:srgbClr val="333333">
                <a:alpha val="65000"/>
              </a:srgbClr>
            </a:outerShdw>
          </a:effectLst>
        </p:spPr>
      </p:pic>
      <p:sp>
        <p:nvSpPr>
          <p:cNvPr id="5" name="Rechthoek 4"/>
          <p:cNvSpPr/>
          <p:nvPr/>
        </p:nvSpPr>
        <p:spPr>
          <a:xfrm>
            <a:off x="696590" y="224135"/>
            <a:ext cx="10547375" cy="2585323"/>
          </a:xfrm>
          <a:prstGeom prst="rect">
            <a:avLst/>
          </a:prstGeom>
          <a:noFill/>
        </p:spPr>
        <p:txBody>
          <a:bodyPr wrap="non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Onderzoeksvraag 4:</a:t>
            </a:r>
          </a:p>
          <a:p>
            <a:pPr algn="ctr"/>
            <a:r>
              <a:rPr lang="nl-NL" sz="5400" b="1" cap="none" spc="0" dirty="0">
                <a:ln w="12700">
                  <a:solidFill>
                    <a:schemeClr val="accent1"/>
                  </a:solidFill>
                  <a:prstDash val="solid"/>
                </a:ln>
                <a:solidFill>
                  <a:schemeClr val="bg1"/>
                </a:solidFill>
                <a:effectLst>
                  <a:outerShdw dist="38100" dir="2640000" algn="bl" rotWithShape="0">
                    <a:schemeClr val="accent1"/>
                  </a:outerShdw>
                </a:effectLst>
              </a:rPr>
              <a:t>Hoe</a:t>
            </a:r>
            <a:r>
              <a:rPr lang="nl-NL"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komen de vluchtelingen </a:t>
            </a:r>
            <a:r>
              <a:rPr lang="nl-NL" sz="5400" b="1" dirty="0">
                <a:ln w="12700">
                  <a:solidFill>
                    <a:schemeClr val="accent1"/>
                  </a:solidFill>
                  <a:prstDash val="solid"/>
                </a:ln>
                <a:solidFill>
                  <a:schemeClr val="bg1"/>
                </a:solidFill>
                <a:effectLst>
                  <a:outerShdw dist="38100" dir="2640000" algn="bl" rotWithShape="0">
                    <a:schemeClr val="accent1"/>
                  </a:outerShdw>
                </a:effectLst>
              </a:rPr>
              <a:t>Europa</a:t>
            </a:r>
          </a:p>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Binnen?</a:t>
            </a:r>
          </a:p>
        </p:txBody>
      </p:sp>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195" y="4472115"/>
            <a:ext cx="3305195" cy="2200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0819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74"/>
            <a:ext cx="12192000" cy="6886548"/>
          </a:xfrm>
          <a:prstGeom prst="rect">
            <a:avLst/>
          </a:prstGeom>
        </p:spPr>
      </p:pic>
      <p:grpSp>
        <p:nvGrpSpPr>
          <p:cNvPr id="4" name="Groep 3"/>
          <p:cNvGrpSpPr/>
          <p:nvPr/>
        </p:nvGrpSpPr>
        <p:grpSpPr>
          <a:xfrm>
            <a:off x="0" y="-4377"/>
            <a:ext cx="2308860" cy="6862377"/>
            <a:chOff x="0" y="-4377"/>
            <a:chExt cx="2308860" cy="6862377"/>
          </a:xfrm>
        </p:grpSpPr>
        <p:grpSp>
          <p:nvGrpSpPr>
            <p:cNvPr id="5" name="Groep 4"/>
            <p:cNvGrpSpPr/>
            <p:nvPr/>
          </p:nvGrpSpPr>
          <p:grpSpPr>
            <a:xfrm>
              <a:off x="0" y="-4377"/>
              <a:ext cx="2308860" cy="6862377"/>
              <a:chOff x="0" y="-4377"/>
              <a:chExt cx="2308860" cy="6862377"/>
            </a:xfrm>
          </p:grpSpPr>
          <p:sp>
            <p:nvSpPr>
              <p:cNvPr id="7" name="Rechthoek: ezelsoor 6"/>
              <p:cNvSpPr/>
              <p:nvPr/>
            </p:nvSpPr>
            <p:spPr>
              <a:xfrm>
                <a:off x="0" y="-4377"/>
                <a:ext cx="2263140" cy="2388870"/>
              </a:xfrm>
              <a:prstGeom prst="foldedCorne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45768" y="1615854"/>
                <a:ext cx="1082155" cy="707886"/>
              </a:xfrm>
              <a:prstGeom prst="rect">
                <a:avLst/>
              </a:prstGeom>
              <a:noFill/>
            </p:spPr>
            <p:txBody>
              <a:bodyPr wrap="none" lIns="91440" tIns="45720" rIns="91440" bIns="45720">
                <a:spAutoFit/>
              </a:bodyPr>
              <a:lstStyle/>
              <a:p>
                <a:pPr algn="ctr"/>
                <a:r>
                  <a:rPr lang="nl-NL" sz="4000" b="0" cap="none" spc="0" dirty="0">
                    <a:ln w="0"/>
                    <a:solidFill>
                      <a:schemeClr val="tx1"/>
                    </a:solidFill>
                    <a:effectLst>
                      <a:outerShdw blurRad="38100" dist="19050" dir="2700000" algn="tl" rotWithShape="0">
                        <a:schemeClr val="dk1">
                          <a:alpha val="40000"/>
                        </a:schemeClr>
                      </a:outerShdw>
                    </a:effectLst>
                  </a:rPr>
                  <a:t>Zara</a:t>
                </a:r>
              </a:p>
            </p:txBody>
          </p:sp>
          <p:cxnSp>
            <p:nvCxnSpPr>
              <p:cNvPr id="9" name="Rechte verbindingslijn 8"/>
              <p:cNvCxnSpPr/>
              <p:nvPr/>
            </p:nvCxnSpPr>
            <p:spPr>
              <a:xfrm>
                <a:off x="2308860" y="0"/>
                <a:ext cx="0" cy="685800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188278" y="2697480"/>
                <a:ext cx="1886583" cy="369332"/>
              </a:xfrm>
              <a:prstGeom prst="rect">
                <a:avLst/>
              </a:prstGeom>
              <a:noFill/>
            </p:spPr>
            <p:txBody>
              <a:bodyPr wrap="square" rtlCol="0">
                <a:spAutoFit/>
              </a:bodyPr>
              <a:lstStyle/>
              <a:p>
                <a:endParaRPr lang="nl-NL" dirty="0">
                  <a:solidFill>
                    <a:schemeClr val="bg1"/>
                  </a:solidFill>
                </a:endParaRPr>
              </a:p>
            </p:txBody>
          </p:sp>
        </p:gr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27181" t="12172" r="4300" b="3558"/>
            <a:stretch/>
          </p:blipFill>
          <p:spPr>
            <a:xfrm>
              <a:off x="188278" y="127842"/>
              <a:ext cx="1886583" cy="1548765"/>
            </a:xfrm>
            <a:prstGeom prst="rect">
              <a:avLst/>
            </a:prstGeom>
          </p:spPr>
        </p:pic>
      </p:grpSp>
      <p:sp>
        <p:nvSpPr>
          <p:cNvPr id="11" name="Tekstvak 10"/>
          <p:cNvSpPr txBox="1"/>
          <p:nvPr/>
        </p:nvSpPr>
        <p:spPr>
          <a:xfrm>
            <a:off x="124560" y="2400464"/>
            <a:ext cx="2014017" cy="4247317"/>
          </a:xfrm>
          <a:prstGeom prst="rect">
            <a:avLst/>
          </a:prstGeom>
          <a:noFill/>
        </p:spPr>
        <p:txBody>
          <a:bodyPr wrap="square" rtlCol="0">
            <a:spAutoFit/>
          </a:bodyPr>
          <a:lstStyle/>
          <a:p>
            <a:pPr algn="ctr"/>
            <a:r>
              <a:rPr lang="nl-NL" dirty="0">
                <a:solidFill>
                  <a:schemeClr val="bg1"/>
                </a:solidFill>
                <a:highlight>
                  <a:srgbClr val="808080"/>
                </a:highlight>
                <a:latin typeface="AR CENA" panose="02000000000000000000" pitchFamily="2" charset="0"/>
              </a:rPr>
              <a:t>In Griekenland zaten we in een vies vluchtelingenkamp. Het was ook koud en vaak nat. Onze kleren waren vies. Mama huilde soms. Pas toen we eindelijk de grens over mochten, kon ze weer een beetje glimlachen.</a:t>
            </a:r>
          </a:p>
          <a:p>
            <a:pPr algn="ctr"/>
            <a:r>
              <a:rPr lang="nl-NL" dirty="0">
                <a:solidFill>
                  <a:schemeClr val="bg1"/>
                </a:solidFill>
                <a:highlight>
                  <a:srgbClr val="808080"/>
                </a:highlight>
                <a:latin typeface="AR CENA" panose="02000000000000000000" pitchFamily="2" charset="0"/>
              </a:rPr>
              <a:t>Met de trein reisden we telkens wat verder. Soms moesten we lopen.</a:t>
            </a:r>
          </a:p>
        </p:txBody>
      </p:sp>
      <p:sp>
        <p:nvSpPr>
          <p:cNvPr id="14" name="Rechthoek 13"/>
          <p:cNvSpPr/>
          <p:nvPr/>
        </p:nvSpPr>
        <p:spPr>
          <a:xfrm>
            <a:off x="2479144" y="312895"/>
            <a:ext cx="9274142" cy="1754326"/>
          </a:xfrm>
          <a:prstGeom prst="rect">
            <a:avLst/>
          </a:prstGeom>
          <a:noFill/>
        </p:spPr>
        <p:txBody>
          <a:bodyPr wrap="none" lIns="91440" tIns="45720" rIns="91440" bIns="45720">
            <a:spAutoFit/>
          </a:bodyPr>
          <a:lstStyle/>
          <a:p>
            <a:pPr algn="ctr"/>
            <a:r>
              <a:rPr lang="nl-NL" sz="5400" b="1" spc="50" dirty="0">
                <a:ln w="9525" cmpd="sng">
                  <a:solidFill>
                    <a:schemeClr val="bg1">
                      <a:lumMod val="50000"/>
                    </a:schemeClr>
                  </a:solidFill>
                  <a:prstDash val="solid"/>
                </a:ln>
                <a:solidFill>
                  <a:schemeClr val="accent1">
                    <a:lumMod val="40000"/>
                    <a:lumOff val="60000"/>
                  </a:schemeClr>
                </a:solidFill>
                <a:effectLst>
                  <a:glow rad="38100">
                    <a:schemeClr val="accent1">
                      <a:alpha val="40000"/>
                    </a:schemeClr>
                  </a:glow>
                </a:effectLst>
              </a:rPr>
              <a:t>“De grens was soms gesloten.</a:t>
            </a:r>
          </a:p>
          <a:p>
            <a:pPr algn="ctr"/>
            <a:r>
              <a:rPr lang="nl-NL" sz="5400" b="1" spc="50" dirty="0">
                <a:ln w="9525" cmpd="sng">
                  <a:solidFill>
                    <a:schemeClr val="bg1">
                      <a:lumMod val="50000"/>
                    </a:schemeClr>
                  </a:solidFill>
                  <a:prstDash val="solid"/>
                </a:ln>
                <a:solidFill>
                  <a:schemeClr val="accent1">
                    <a:lumMod val="40000"/>
                    <a:lumOff val="60000"/>
                  </a:schemeClr>
                </a:solidFill>
                <a:effectLst>
                  <a:glow rad="38100">
                    <a:schemeClr val="accent1">
                      <a:alpha val="40000"/>
                    </a:schemeClr>
                  </a:glow>
                </a:effectLst>
              </a:rPr>
              <a:t>We zaten achter prikkeldraad.”</a:t>
            </a:r>
          </a:p>
        </p:txBody>
      </p:sp>
    </p:spTree>
    <p:extLst>
      <p:ext uri="{BB962C8B-B14F-4D97-AF65-F5344CB8AC3E}">
        <p14:creationId xmlns:p14="http://schemas.microsoft.com/office/powerpoint/2010/main" val="1805920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75000"/>
              </a:schemeClr>
            </a:gs>
            <a:gs pos="71000">
              <a:schemeClr val="bg1"/>
            </a:gs>
            <a:gs pos="23000">
              <a:schemeClr val="bg1"/>
            </a:gs>
            <a:gs pos="0">
              <a:srgbClr val="F19FEB"/>
            </a:gs>
          </a:gsLst>
          <a:lin ang="10800000" scaled="1"/>
        </a:gradFill>
        <a:effectLst/>
      </p:bgPr>
    </p:bg>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16384" t="6306" r="11856" b="19502"/>
          <a:stretch/>
        </p:blipFill>
        <p:spPr>
          <a:xfrm>
            <a:off x="262406" y="0"/>
            <a:ext cx="11792434" cy="6858000"/>
          </a:xfrm>
          <a:prstGeom prst="rect">
            <a:avLst/>
          </a:prstGeom>
          <a:ln>
            <a:noFill/>
          </a:ln>
          <a:effectLst>
            <a:softEdge rad="317500"/>
          </a:effectLst>
        </p:spPr>
      </p:pic>
      <p:pic>
        <p:nvPicPr>
          <p:cNvPr id="7" name="Afbeelding 6"/>
          <p:cNvPicPr>
            <a:picLocks noChangeAspect="1"/>
          </p:cNvPicPr>
          <p:nvPr/>
        </p:nvPicPr>
        <p:blipFill rotWithShape="1">
          <a:blip r:embed="rId4">
            <a:extLst>
              <a:ext uri="{28A0092B-C50C-407E-A947-70E740481C1C}">
                <a14:useLocalDpi xmlns:a14="http://schemas.microsoft.com/office/drawing/2010/main" val="0"/>
              </a:ext>
            </a:extLst>
          </a:blip>
          <a:srcRect b="27834"/>
          <a:stretch/>
        </p:blipFill>
        <p:spPr>
          <a:xfrm>
            <a:off x="-80479" y="2447091"/>
            <a:ext cx="11872913" cy="4822389"/>
          </a:xfrm>
          <a:prstGeom prst="rect">
            <a:avLst/>
          </a:prstGeom>
          <a:effectLst>
            <a:softEdge rad="635000"/>
          </a:effectLst>
        </p:spPr>
      </p:pic>
      <p:pic>
        <p:nvPicPr>
          <p:cNvPr id="4" name="Afbeelding 3"/>
          <p:cNvPicPr>
            <a:picLocks noChangeAspect="1"/>
          </p:cNvPicPr>
          <p:nvPr/>
        </p:nvPicPr>
        <p:blipFill rotWithShape="1">
          <a:blip r:embed="rId5">
            <a:extLst>
              <a:ext uri="{BEBA8EAE-BF5A-486C-A8C5-ECC9F3942E4B}">
                <a14:imgProps xmlns:a14="http://schemas.microsoft.com/office/drawing/2010/main">
                  <a14:imgLayer r:embed="rId6">
                    <a14:imgEffect>
                      <a14:backgroundRemoval t="4248" b="99292" l="29044" r="93034">
                        <a14:foregroundMark x1="52066" y1="13628" x2="58323" y2="14159"/>
                        <a14:foregroundMark x1="49823" y1="11681" x2="49469" y2="12035"/>
                        <a14:foregroundMark x1="55018" y1="8319" x2="55018" y2="8319"/>
                        <a14:foregroundMark x1="53719" y1="8319" x2="53719" y2="8319"/>
                        <a14:foregroundMark x1="52893" y1="8496" x2="52893" y2="8496"/>
                        <a14:foregroundMark x1="52302" y1="9027" x2="52302" y2="9027"/>
                        <a14:foregroundMark x1="51712" y1="9381" x2="51712" y2="9381"/>
                        <a14:foregroundMark x1="56671" y1="8850" x2="55726" y2="8673"/>
                        <a14:foregroundMark x1="43093" y1="45487" x2="44274" y2="44425"/>
                        <a14:foregroundMark x1="42149" y1="45487" x2="45455" y2="44956"/>
                        <a14:foregroundMark x1="41913" y1="46726" x2="47698" y2="46018"/>
                        <a14:foregroundMark x1="42385" y1="45310" x2="46753" y2="44602"/>
                        <a14:foregroundMark x1="43329" y1="44956" x2="43329" y2="44956"/>
                        <a14:foregroundMark x1="60921" y1="14690" x2="61865" y2="19292"/>
                        <a14:foregroundMark x1="61983" y1="21770" x2="61983" y2="21770"/>
                        <a14:foregroundMark x1="57851" y1="8850" x2="57851" y2="8850"/>
                        <a14:foregroundMark x1="53129" y1="9735" x2="53129" y2="9735"/>
                        <a14:foregroundMark x1="77804" y1="97699" x2="82409" y2="97699"/>
                      </a14:backgroundRemoval>
                    </a14:imgEffect>
                  </a14:imgLayer>
                </a14:imgProps>
              </a:ext>
              <a:ext uri="{28A0092B-C50C-407E-A947-70E740481C1C}">
                <a14:useLocalDpi xmlns:a14="http://schemas.microsoft.com/office/drawing/2010/main" val="0"/>
              </a:ext>
            </a:extLst>
          </a:blip>
          <a:srcRect l="46727" t="2249" r="35707" b="60251"/>
          <a:stretch/>
        </p:blipFill>
        <p:spPr>
          <a:xfrm flipH="1">
            <a:off x="0" y="4286250"/>
            <a:ext cx="1805940" cy="2571750"/>
          </a:xfrm>
          <a:prstGeom prst="rect">
            <a:avLst/>
          </a:prstGeom>
          <a:ln>
            <a:noFill/>
          </a:ln>
          <a:effectLst>
            <a:outerShdw blurRad="292100" dist="139700" dir="2700000" algn="tl" rotWithShape="0">
              <a:srgbClr val="333333">
                <a:alpha val="65000"/>
              </a:srgbClr>
            </a:outerShdw>
          </a:effectLst>
        </p:spPr>
      </p:pic>
      <p:sp>
        <p:nvSpPr>
          <p:cNvPr id="5" name="Rechthoek 4"/>
          <p:cNvSpPr/>
          <p:nvPr/>
        </p:nvSpPr>
        <p:spPr>
          <a:xfrm>
            <a:off x="1026540" y="246995"/>
            <a:ext cx="10001777" cy="1754326"/>
          </a:xfrm>
          <a:prstGeom prst="rect">
            <a:avLst/>
          </a:prstGeom>
          <a:noFill/>
        </p:spPr>
        <p:txBody>
          <a:bodyPr wrap="non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Onderzoeksvraag 5:</a:t>
            </a:r>
          </a:p>
          <a:p>
            <a:pPr algn="ctr"/>
            <a:r>
              <a:rPr lang="nl-NL" sz="5400" b="1" cap="none" spc="0" dirty="0">
                <a:ln w="12700">
                  <a:solidFill>
                    <a:schemeClr val="accent1"/>
                  </a:solidFill>
                  <a:prstDash val="solid"/>
                </a:ln>
                <a:solidFill>
                  <a:schemeClr val="bg1"/>
                </a:solidFill>
                <a:effectLst>
                  <a:outerShdw dist="38100" dir="2640000" algn="bl" rotWithShape="0">
                    <a:schemeClr val="accent1"/>
                  </a:outerShdw>
                </a:effectLst>
              </a:rPr>
              <a:t>Hoe</a:t>
            </a: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reizen vluchtelingen </a:t>
            </a:r>
            <a:r>
              <a:rPr lang="nl-NL" sz="5400" b="1" cap="none" spc="0" dirty="0">
                <a:ln w="12700">
                  <a:solidFill>
                    <a:schemeClr val="accent1"/>
                  </a:solidFill>
                  <a:prstDash val="solid"/>
                </a:ln>
                <a:solidFill>
                  <a:schemeClr val="bg1"/>
                </a:solidFill>
                <a:effectLst>
                  <a:outerShdw dist="38100" dir="2640000" algn="bl" rotWithShape="0">
                    <a:schemeClr val="accent1"/>
                  </a:outerShdw>
                </a:effectLst>
              </a:rPr>
              <a:t>meestal?</a:t>
            </a:r>
          </a:p>
        </p:txBody>
      </p:sp>
    </p:spTree>
    <p:extLst>
      <p:ext uri="{BB962C8B-B14F-4D97-AF65-F5344CB8AC3E}">
        <p14:creationId xmlns:p14="http://schemas.microsoft.com/office/powerpoint/2010/main" val="177675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2">
            <a:extLst>
              <a:ext uri="{28A0092B-C50C-407E-A947-70E740481C1C}">
                <a14:useLocalDpi xmlns:a14="http://schemas.microsoft.com/office/drawing/2010/main" val="0"/>
              </a:ext>
            </a:extLst>
          </a:blip>
          <a:srcRect b="15518"/>
          <a:stretch/>
        </p:blipFill>
        <p:spPr>
          <a:xfrm>
            <a:off x="0" y="-4377"/>
            <a:ext cx="12192000" cy="6862377"/>
          </a:xfrm>
          <a:prstGeom prst="rect">
            <a:avLst/>
          </a:prstGeom>
        </p:spPr>
      </p:pic>
      <p:grpSp>
        <p:nvGrpSpPr>
          <p:cNvPr id="4" name="Groep 3"/>
          <p:cNvGrpSpPr/>
          <p:nvPr/>
        </p:nvGrpSpPr>
        <p:grpSpPr>
          <a:xfrm>
            <a:off x="0" y="-4377"/>
            <a:ext cx="2308860" cy="6862377"/>
            <a:chOff x="0" y="-4377"/>
            <a:chExt cx="2308860" cy="6862377"/>
          </a:xfrm>
        </p:grpSpPr>
        <p:grpSp>
          <p:nvGrpSpPr>
            <p:cNvPr id="5" name="Groep 4"/>
            <p:cNvGrpSpPr/>
            <p:nvPr/>
          </p:nvGrpSpPr>
          <p:grpSpPr>
            <a:xfrm>
              <a:off x="0" y="-4377"/>
              <a:ext cx="2308860" cy="6862377"/>
              <a:chOff x="0" y="-4377"/>
              <a:chExt cx="2308860" cy="6862377"/>
            </a:xfrm>
          </p:grpSpPr>
          <p:sp>
            <p:nvSpPr>
              <p:cNvPr id="7" name="Rechthoek: ezelsoor 6"/>
              <p:cNvSpPr/>
              <p:nvPr/>
            </p:nvSpPr>
            <p:spPr>
              <a:xfrm>
                <a:off x="0" y="-4377"/>
                <a:ext cx="2263140" cy="2388870"/>
              </a:xfrm>
              <a:prstGeom prst="foldedCorne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45768" y="1615854"/>
                <a:ext cx="1082155" cy="707886"/>
              </a:xfrm>
              <a:prstGeom prst="rect">
                <a:avLst/>
              </a:prstGeom>
              <a:noFill/>
            </p:spPr>
            <p:txBody>
              <a:bodyPr wrap="none" lIns="91440" tIns="45720" rIns="91440" bIns="45720">
                <a:spAutoFit/>
              </a:bodyPr>
              <a:lstStyle/>
              <a:p>
                <a:pPr algn="ctr"/>
                <a:r>
                  <a:rPr lang="nl-NL" sz="4000" b="0" cap="none" spc="0" dirty="0">
                    <a:ln w="0"/>
                    <a:solidFill>
                      <a:schemeClr val="tx1"/>
                    </a:solidFill>
                    <a:effectLst>
                      <a:outerShdw blurRad="38100" dist="19050" dir="2700000" algn="tl" rotWithShape="0">
                        <a:schemeClr val="dk1">
                          <a:alpha val="40000"/>
                        </a:schemeClr>
                      </a:outerShdw>
                    </a:effectLst>
                  </a:rPr>
                  <a:t>Zara</a:t>
                </a:r>
              </a:p>
            </p:txBody>
          </p:sp>
          <p:cxnSp>
            <p:nvCxnSpPr>
              <p:cNvPr id="9" name="Rechte verbindingslijn 8"/>
              <p:cNvCxnSpPr/>
              <p:nvPr/>
            </p:nvCxnSpPr>
            <p:spPr>
              <a:xfrm>
                <a:off x="2308860" y="0"/>
                <a:ext cx="0" cy="685800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188278" y="2697480"/>
                <a:ext cx="1886583" cy="369332"/>
              </a:xfrm>
              <a:prstGeom prst="rect">
                <a:avLst/>
              </a:prstGeom>
              <a:noFill/>
            </p:spPr>
            <p:txBody>
              <a:bodyPr wrap="square" rtlCol="0">
                <a:spAutoFit/>
              </a:bodyPr>
              <a:lstStyle/>
              <a:p>
                <a:endParaRPr lang="nl-NL" dirty="0">
                  <a:solidFill>
                    <a:schemeClr val="bg1"/>
                  </a:solidFill>
                </a:endParaRPr>
              </a:p>
            </p:txBody>
          </p:sp>
        </p:gr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27181" t="12172" r="4300" b="3558"/>
            <a:stretch/>
          </p:blipFill>
          <p:spPr>
            <a:xfrm>
              <a:off x="188278" y="127842"/>
              <a:ext cx="1886583" cy="1548765"/>
            </a:xfrm>
            <a:prstGeom prst="rect">
              <a:avLst/>
            </a:prstGeom>
          </p:spPr>
        </p:pic>
      </p:grpSp>
      <p:sp>
        <p:nvSpPr>
          <p:cNvPr id="11" name="Tekstvak 10"/>
          <p:cNvSpPr txBox="1"/>
          <p:nvPr/>
        </p:nvSpPr>
        <p:spPr>
          <a:xfrm>
            <a:off x="94138" y="2349849"/>
            <a:ext cx="2074862" cy="4247317"/>
          </a:xfrm>
          <a:prstGeom prst="rect">
            <a:avLst/>
          </a:prstGeom>
          <a:noFill/>
        </p:spPr>
        <p:txBody>
          <a:bodyPr wrap="square" rtlCol="0">
            <a:spAutoFit/>
          </a:bodyPr>
          <a:lstStyle/>
          <a:p>
            <a:pPr algn="ctr"/>
            <a:r>
              <a:rPr lang="nl-NL" dirty="0">
                <a:solidFill>
                  <a:schemeClr val="bg1"/>
                </a:solidFill>
                <a:latin typeface="AR CENA" panose="02000000000000000000" pitchFamily="2" charset="0"/>
              </a:rPr>
              <a:t>Eindelijk waren we in Nederland. Nu zouden we een fijne toekomst krijgen, volgens papa. Hij zei dat </a:t>
            </a:r>
            <a:r>
              <a:rPr lang="nl-NL" dirty="0" err="1">
                <a:solidFill>
                  <a:schemeClr val="bg1"/>
                </a:solidFill>
                <a:latin typeface="AR CENA" panose="02000000000000000000" pitchFamily="2" charset="0"/>
              </a:rPr>
              <a:t>Omar</a:t>
            </a:r>
            <a:r>
              <a:rPr lang="nl-NL" dirty="0">
                <a:solidFill>
                  <a:schemeClr val="bg1"/>
                </a:solidFill>
                <a:latin typeface="AR CENA" panose="02000000000000000000" pitchFamily="2" charset="0"/>
              </a:rPr>
              <a:t> en ik zelfs zouden kunnen studeren. Maar ik was blij dat ik hier geen schieten hoorde. Ja, dat was echt een opluchting. We zitten wel in een opvangcentrum en moeten wachten op een verblijfsvergunning.</a:t>
            </a:r>
          </a:p>
        </p:txBody>
      </p:sp>
    </p:spTree>
    <p:extLst>
      <p:ext uri="{BB962C8B-B14F-4D97-AF65-F5344CB8AC3E}">
        <p14:creationId xmlns:p14="http://schemas.microsoft.com/office/powerpoint/2010/main" val="3065791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fbeeldingsresultaat voor vluchtelingen kinderen">
            <a:extLst>
              <a:ext uri="{FF2B5EF4-FFF2-40B4-BE49-F238E27FC236}">
                <a16:creationId xmlns:a16="http://schemas.microsoft.com/office/drawing/2014/main" xmlns="" id="{C640B9CE-0B5C-4DDE-9632-76177DC5F4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3" r="9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xmlns="" id="{BCD72882-C1E1-464A-B775-427BACDF89B9}"/>
              </a:ext>
            </a:extLst>
          </p:cNvPr>
          <p:cNvSpPr>
            <a:spLocks noGrp="1"/>
          </p:cNvSpPr>
          <p:nvPr>
            <p:ph type="title"/>
          </p:nvPr>
        </p:nvSpPr>
        <p:spPr>
          <a:xfrm>
            <a:off x="925749" y="4704515"/>
            <a:ext cx="3200400" cy="1325563"/>
          </a:xfrm>
          <a:prstGeom prst="rect">
            <a:avLst/>
          </a:prstGeo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rmAutofit/>
          </a:bodyPr>
          <a:lstStyle/>
          <a:p>
            <a:pPr algn="ctr"/>
            <a:r>
              <a:rPr lang="en-US" sz="2400">
                <a:solidFill>
                  <a:schemeClr val="lt1"/>
                </a:solidFill>
              </a:rPr>
              <a:t>Even denken…</a:t>
            </a:r>
          </a:p>
        </p:txBody>
      </p:sp>
    </p:spTree>
    <p:extLst>
      <p:ext uri="{BB962C8B-B14F-4D97-AF65-F5344CB8AC3E}">
        <p14:creationId xmlns:p14="http://schemas.microsoft.com/office/powerpoint/2010/main" val="256072742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75000"/>
              </a:schemeClr>
            </a:gs>
            <a:gs pos="71000">
              <a:schemeClr val="bg1"/>
            </a:gs>
            <a:gs pos="23000">
              <a:schemeClr val="bg1"/>
            </a:gs>
            <a:gs pos="0">
              <a:srgbClr val="F19FEB"/>
            </a:gs>
          </a:gsLst>
          <a:lin ang="10800000" scaled="1"/>
        </a:gra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extLst>
              <a:ext uri="{BEBA8EAE-BF5A-486C-A8C5-ECC9F3942E4B}">
                <a14:imgProps xmlns:a14="http://schemas.microsoft.com/office/drawing/2010/main">
                  <a14:imgLayer r:embed="rId3">
                    <a14:imgEffect>
                      <a14:backgroundRemoval t="4248" b="99292" l="29044" r="93034">
                        <a14:foregroundMark x1="52066" y1="13628" x2="58323" y2="14159"/>
                        <a14:foregroundMark x1="49823" y1="11681" x2="49469" y2="12035"/>
                        <a14:foregroundMark x1="55018" y1="8319" x2="55018" y2="8319"/>
                        <a14:foregroundMark x1="53719" y1="8319" x2="53719" y2="8319"/>
                        <a14:foregroundMark x1="52893" y1="8496" x2="52893" y2="8496"/>
                        <a14:foregroundMark x1="52302" y1="9027" x2="52302" y2="9027"/>
                        <a14:foregroundMark x1="51712" y1="9381" x2="51712" y2="9381"/>
                        <a14:foregroundMark x1="56671" y1="8850" x2="55726" y2="8673"/>
                        <a14:foregroundMark x1="43093" y1="45487" x2="44274" y2="44425"/>
                        <a14:foregroundMark x1="42149" y1="45487" x2="45455" y2="44956"/>
                        <a14:foregroundMark x1="41913" y1="46726" x2="47698" y2="46018"/>
                        <a14:foregroundMark x1="42385" y1="45310" x2="46753" y2="44602"/>
                        <a14:foregroundMark x1="43329" y1="44956" x2="43329" y2="44956"/>
                        <a14:foregroundMark x1="60921" y1="14690" x2="61865" y2="19292"/>
                        <a14:foregroundMark x1="61983" y1="21770" x2="61983" y2="21770"/>
                        <a14:foregroundMark x1="57851" y1="8850" x2="57851" y2="8850"/>
                        <a14:foregroundMark x1="53129" y1="9735" x2="53129" y2="9735"/>
                        <a14:foregroundMark x1="77804" y1="97699" x2="82409" y2="97699"/>
                      </a14:backgroundRemoval>
                    </a14:imgEffect>
                  </a14:imgLayer>
                </a14:imgProps>
              </a:ext>
              <a:ext uri="{28A0092B-C50C-407E-A947-70E740481C1C}">
                <a14:useLocalDpi xmlns:a14="http://schemas.microsoft.com/office/drawing/2010/main" val="0"/>
              </a:ext>
            </a:extLst>
          </a:blip>
          <a:srcRect l="46727" t="2249" r="35707" b="60251"/>
          <a:stretch/>
        </p:blipFill>
        <p:spPr>
          <a:xfrm flipH="1">
            <a:off x="0" y="4286250"/>
            <a:ext cx="1805940" cy="2571750"/>
          </a:xfrm>
          <a:prstGeom prst="rect">
            <a:avLst/>
          </a:prstGeom>
          <a:ln>
            <a:noFill/>
          </a:ln>
          <a:effectLst>
            <a:outerShdw blurRad="292100" dist="139700" dir="2700000" algn="tl" rotWithShape="0">
              <a:srgbClr val="333333">
                <a:alpha val="65000"/>
              </a:srgbClr>
            </a:outerShdw>
          </a:effectLst>
        </p:spPr>
      </p:pic>
      <p:pic>
        <p:nvPicPr>
          <p:cNvPr id="8" name="Afbeelding 7"/>
          <p:cNvPicPr>
            <a:picLocks noChangeAspect="1"/>
          </p:cNvPicPr>
          <p:nvPr/>
        </p:nvPicPr>
        <p:blipFill>
          <a:blip r:embed="rId4">
            <a:extLst>
              <a:ext uri="{BEBA8EAE-BF5A-486C-A8C5-ECC9F3942E4B}">
                <a14:imgProps xmlns:a14="http://schemas.microsoft.com/office/drawing/2010/main">
                  <a14:imgLayer r:embed="rId5">
                    <a14:imgEffect>
                      <a14:backgroundRemoval t="0" b="100000" l="10000" r="90000">
                        <a14:foregroundMark x1="37400" y1="46500" x2="44333" y2="40800"/>
                        <a14:foregroundMark x1="43667" y1="98200" x2="56733" y2="97200"/>
                        <a14:foregroundMark x1="72667" y1="55200" x2="78000" y2="70700"/>
                        <a14:foregroundMark x1="80733" y1="79700" x2="83067" y2="79000"/>
                        <a14:foregroundMark x1="75667" y1="77700" x2="81067" y2="83200"/>
                        <a14:foregroundMark x1="81200" y1="83000" x2="84667" y2="73300"/>
                        <a14:foregroundMark x1="73533" y1="48300" x2="74200" y2="57500"/>
                        <a14:foregroundMark x1="74200" y1="47500" x2="71400" y2="47000"/>
                        <a14:foregroundMark x1="73067" y1="45700" x2="71667" y2="47000"/>
                        <a14:foregroundMark x1="57867" y1="5500" x2="62533" y2="7500"/>
                        <a14:foregroundMark x1="63000" y1="9200" x2="66533" y2="14500"/>
                        <a14:foregroundMark x1="63667" y1="27700" x2="65400" y2="21300"/>
                        <a14:foregroundMark x1="64533" y1="31000" x2="66000" y2="25000"/>
                        <a14:foregroundMark x1="66067" y1="31800" x2="67533" y2="23300"/>
                        <a14:foregroundMark x1="66200" y1="9500" x2="68400" y2="15200"/>
                        <a14:foregroundMark x1="68000" y1="25800" x2="68533" y2="21500"/>
                        <a14:foregroundMark x1="68533" y1="21300" x2="68733" y2="17000"/>
                        <a14:foregroundMark x1="68733" y1="16800" x2="68533" y2="26300"/>
                        <a14:foregroundMark x1="23067" y1="57800" x2="24200" y2="58000"/>
                        <a14:foregroundMark x1="15200" y1="62700" x2="15200" y2="62700"/>
                        <a14:foregroundMark x1="22867" y1="70800" x2="22867" y2="70800"/>
                        <a14:foregroundMark x1="39733" y1="22500" x2="39733" y2="22500"/>
                        <a14:foregroundMark x1="34533" y1="44800" x2="37000" y2="43800"/>
                        <a14:foregroundMark x1="46200" y1="39200" x2="48200" y2="46800"/>
                        <a14:backgroundMark x1="27533" y1="27000" x2="35733" y2="13000"/>
                        <a14:backgroundMark x1="36667" y1="28800" x2="34667" y2="35200"/>
                        <a14:backgroundMark x1="28000" y1="41500" x2="33067" y2="39000"/>
                        <a14:backgroundMark x1="13533" y1="51200" x2="20400" y2="49800"/>
                        <a14:backgroundMark x1="75000" y1="83200" x2="80000" y2="85800"/>
                      </a14:backgroundRemoval>
                    </a14:imgEffect>
                  </a14:imgLayer>
                </a14:imgProps>
              </a:ext>
              <a:ext uri="{28A0092B-C50C-407E-A947-70E740481C1C}">
                <a14:useLocalDpi xmlns:a14="http://schemas.microsoft.com/office/drawing/2010/main" val="0"/>
              </a:ext>
            </a:extLst>
          </a:blip>
          <a:stretch>
            <a:fillRect/>
          </a:stretch>
        </p:blipFill>
        <p:spPr>
          <a:xfrm>
            <a:off x="4114800" y="-223076"/>
            <a:ext cx="11543253" cy="7695502"/>
          </a:xfrm>
          <a:prstGeom prst="rect">
            <a:avLst/>
          </a:prstGeom>
          <a:effectLst>
            <a:softEdge rad="635000"/>
          </a:effectLst>
        </p:spPr>
      </p:pic>
      <p:sp>
        <p:nvSpPr>
          <p:cNvPr id="5" name="Rechthoek 4"/>
          <p:cNvSpPr/>
          <p:nvPr/>
        </p:nvSpPr>
        <p:spPr>
          <a:xfrm>
            <a:off x="641435" y="178415"/>
            <a:ext cx="10817705" cy="2585323"/>
          </a:xfrm>
          <a:prstGeom prst="rect">
            <a:avLst/>
          </a:prstGeom>
          <a:noFill/>
        </p:spPr>
        <p:txBody>
          <a:bodyPr wrap="none" lIns="91440" tIns="45720" rIns="91440" bIns="45720">
            <a:spAutoFit/>
          </a:bodyPr>
          <a:lstStyle/>
          <a:p>
            <a:pPr algn="ct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Onderzoeksvraag 6:</a:t>
            </a:r>
          </a:p>
          <a:p>
            <a:pPr algn="ctr"/>
            <a:r>
              <a:rPr lang="nl-NL" sz="5400" b="1" dirty="0">
                <a:ln w="12700">
                  <a:solidFill>
                    <a:schemeClr val="accent1"/>
                  </a:solidFill>
                  <a:prstDash val="solid"/>
                </a:ln>
                <a:solidFill>
                  <a:schemeClr val="bg1"/>
                </a:solidFill>
                <a:effectLst>
                  <a:outerShdw dist="38100" dir="2640000" algn="bl" rotWithShape="0">
                    <a:schemeClr val="accent1"/>
                  </a:outerShdw>
                </a:effectLst>
              </a:rPr>
              <a:t>Hoe denken </a:t>
            </a:r>
            <a:r>
              <a:rPr lang="nl-NL"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 mensen in </a:t>
            </a:r>
            <a:r>
              <a:rPr lang="nl-NL" sz="5400" b="1" dirty="0">
                <a:ln w="12700">
                  <a:solidFill>
                    <a:schemeClr val="accent1"/>
                  </a:solidFill>
                  <a:prstDash val="solid"/>
                </a:ln>
                <a:solidFill>
                  <a:schemeClr val="bg1"/>
                </a:solidFill>
                <a:effectLst>
                  <a:outerShdw dist="38100" dir="2640000" algn="bl" rotWithShape="0">
                    <a:schemeClr val="accent1"/>
                  </a:outerShdw>
                </a:effectLst>
              </a:rPr>
              <a:t>Nederland</a:t>
            </a:r>
          </a:p>
          <a:p>
            <a:pPr algn="ctr"/>
            <a:r>
              <a:rPr lang="nl-NL"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a:t>
            </a:r>
            <a:r>
              <a:rPr lang="nl-NL"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ver vluchtelingen?</a:t>
            </a:r>
          </a:p>
        </p:txBody>
      </p:sp>
      <p:pic>
        <p:nvPicPr>
          <p:cNvPr id="6" name="Afbeelding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0130" y="2842041"/>
            <a:ext cx="2740480" cy="1565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fbeelding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4469" y="4616289"/>
            <a:ext cx="2724368" cy="1701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2933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77"/>
            <a:ext cx="12203303" cy="6862377"/>
          </a:xfrm>
          <a:prstGeom prst="rect">
            <a:avLst/>
          </a:prstGeom>
        </p:spPr>
      </p:pic>
      <p:grpSp>
        <p:nvGrpSpPr>
          <p:cNvPr id="4" name="Groep 3"/>
          <p:cNvGrpSpPr/>
          <p:nvPr/>
        </p:nvGrpSpPr>
        <p:grpSpPr>
          <a:xfrm>
            <a:off x="0" y="-4377"/>
            <a:ext cx="2308860" cy="6862377"/>
            <a:chOff x="0" y="-4377"/>
            <a:chExt cx="2308860" cy="6862377"/>
          </a:xfrm>
        </p:grpSpPr>
        <p:grpSp>
          <p:nvGrpSpPr>
            <p:cNvPr id="5" name="Groep 4"/>
            <p:cNvGrpSpPr/>
            <p:nvPr/>
          </p:nvGrpSpPr>
          <p:grpSpPr>
            <a:xfrm>
              <a:off x="0" y="-4377"/>
              <a:ext cx="2308860" cy="6862377"/>
              <a:chOff x="0" y="-4377"/>
              <a:chExt cx="2308860" cy="6862377"/>
            </a:xfrm>
          </p:grpSpPr>
          <p:sp>
            <p:nvSpPr>
              <p:cNvPr id="7" name="Rechthoek: ezelsoor 6"/>
              <p:cNvSpPr/>
              <p:nvPr/>
            </p:nvSpPr>
            <p:spPr>
              <a:xfrm>
                <a:off x="0" y="-4377"/>
                <a:ext cx="2263140" cy="2388870"/>
              </a:xfrm>
              <a:prstGeom prst="foldedCorne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45768" y="1615854"/>
                <a:ext cx="1082155" cy="707886"/>
              </a:xfrm>
              <a:prstGeom prst="rect">
                <a:avLst/>
              </a:prstGeom>
              <a:noFill/>
            </p:spPr>
            <p:txBody>
              <a:bodyPr wrap="none" lIns="91440" tIns="45720" rIns="91440" bIns="45720">
                <a:spAutoFit/>
              </a:bodyPr>
              <a:lstStyle/>
              <a:p>
                <a:pPr algn="ctr"/>
                <a:r>
                  <a:rPr lang="nl-NL" sz="4000" b="0" cap="none" spc="0" dirty="0">
                    <a:ln w="0"/>
                    <a:solidFill>
                      <a:schemeClr val="tx1"/>
                    </a:solidFill>
                    <a:effectLst>
                      <a:outerShdw blurRad="38100" dist="19050" dir="2700000" algn="tl" rotWithShape="0">
                        <a:schemeClr val="dk1">
                          <a:alpha val="40000"/>
                        </a:schemeClr>
                      </a:outerShdw>
                    </a:effectLst>
                  </a:rPr>
                  <a:t>Zara</a:t>
                </a:r>
              </a:p>
            </p:txBody>
          </p:sp>
          <p:cxnSp>
            <p:nvCxnSpPr>
              <p:cNvPr id="9" name="Rechte verbindingslijn 8"/>
              <p:cNvCxnSpPr/>
              <p:nvPr/>
            </p:nvCxnSpPr>
            <p:spPr>
              <a:xfrm>
                <a:off x="2308860" y="0"/>
                <a:ext cx="0" cy="685800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188278" y="2697480"/>
                <a:ext cx="1886583" cy="369332"/>
              </a:xfrm>
              <a:prstGeom prst="rect">
                <a:avLst/>
              </a:prstGeom>
              <a:noFill/>
            </p:spPr>
            <p:txBody>
              <a:bodyPr wrap="square" rtlCol="0">
                <a:spAutoFit/>
              </a:bodyPr>
              <a:lstStyle/>
              <a:p>
                <a:endParaRPr lang="nl-NL" dirty="0">
                  <a:solidFill>
                    <a:schemeClr val="bg1"/>
                  </a:solidFill>
                </a:endParaRPr>
              </a:p>
            </p:txBody>
          </p:sp>
        </p:grpSp>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l="27181" t="12172" r="4300" b="3558"/>
            <a:stretch/>
          </p:blipFill>
          <p:spPr>
            <a:xfrm>
              <a:off x="188278" y="127842"/>
              <a:ext cx="1886583" cy="1548765"/>
            </a:xfrm>
            <a:prstGeom prst="rect">
              <a:avLst/>
            </a:prstGeom>
          </p:spPr>
        </p:pic>
      </p:grpSp>
      <p:sp>
        <p:nvSpPr>
          <p:cNvPr id="11" name="Tekstvak 10"/>
          <p:cNvSpPr txBox="1"/>
          <p:nvPr/>
        </p:nvSpPr>
        <p:spPr>
          <a:xfrm>
            <a:off x="188277" y="2384493"/>
            <a:ext cx="1886583" cy="4247317"/>
          </a:xfrm>
          <a:prstGeom prst="rect">
            <a:avLst/>
          </a:prstGeom>
          <a:noFill/>
        </p:spPr>
        <p:txBody>
          <a:bodyPr wrap="square" rtlCol="0">
            <a:spAutoFit/>
          </a:bodyPr>
          <a:lstStyle/>
          <a:p>
            <a:pPr algn="ctr"/>
            <a:r>
              <a:rPr lang="nl-NL" dirty="0">
                <a:solidFill>
                  <a:schemeClr val="bg1"/>
                </a:solidFill>
                <a:latin typeface="AR CENA" panose="02000000000000000000" pitchFamily="2" charset="0"/>
              </a:rPr>
              <a:t>Niet alle mensen in Nederland zijn blij met ons. Ze zeggen soms nare dingen. Ik ga het steeds beter verstaan. Mama zegt dat ik niet moet luisteren, maar dat is moeilijk. Soms wilde ik dat ik terug was in Syrië. Gewoon bij al mijn lieve vriendinnen. Hier heb ik niets. Of ja toch… vrede.</a:t>
            </a:r>
          </a:p>
        </p:txBody>
      </p:sp>
    </p:spTree>
    <p:extLst>
      <p:ext uri="{BB962C8B-B14F-4D97-AF65-F5344CB8AC3E}">
        <p14:creationId xmlns:p14="http://schemas.microsoft.com/office/powerpoint/2010/main" val="780399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1000">
              <a:schemeClr val="bg1"/>
            </a:gs>
            <a:gs pos="23000">
              <a:schemeClr val="bg1"/>
            </a:gs>
            <a:gs pos="100000">
              <a:srgbClr val="F19FEB"/>
            </a:gs>
          </a:gsLst>
          <a:lin ang="10800000" scaled="1"/>
        </a:gradFill>
        <a:effectLst/>
      </p:bgPr>
    </p:bg>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2">
            <a:extLst>
              <a:ext uri="{BEBA8EAE-BF5A-486C-A8C5-ECC9F3942E4B}">
                <a14:imgProps xmlns:a14="http://schemas.microsoft.com/office/drawing/2010/main">
                  <a14:imgLayer r:embed="rId3">
                    <a14:imgEffect>
                      <a14:backgroundRemoval t="4248" b="99292" l="29044" r="93034">
                        <a14:foregroundMark x1="52066" y1="13628" x2="58323" y2="14159"/>
                        <a14:foregroundMark x1="49823" y1="11681" x2="49469" y2="12035"/>
                        <a14:foregroundMark x1="55018" y1="8319" x2="55018" y2="8319"/>
                        <a14:foregroundMark x1="53719" y1="8319" x2="53719" y2="8319"/>
                        <a14:foregroundMark x1="52893" y1="8496" x2="52893" y2="8496"/>
                        <a14:foregroundMark x1="52302" y1="9027" x2="52302" y2="9027"/>
                        <a14:foregroundMark x1="51712" y1="9381" x2="51712" y2="9381"/>
                        <a14:foregroundMark x1="56671" y1="8850" x2="55726" y2="8673"/>
                        <a14:foregroundMark x1="43093" y1="45487" x2="44274" y2="44425"/>
                        <a14:foregroundMark x1="42149" y1="45487" x2="45455" y2="44956"/>
                        <a14:foregroundMark x1="41913" y1="46726" x2="47698" y2="46018"/>
                        <a14:foregroundMark x1="42385" y1="45310" x2="46753" y2="44602"/>
                        <a14:foregroundMark x1="43329" y1="44956" x2="43329" y2="44956"/>
                        <a14:foregroundMark x1="60921" y1="14690" x2="61865" y2="19292"/>
                        <a14:foregroundMark x1="61983" y1="21770" x2="61983" y2="21770"/>
                        <a14:foregroundMark x1="57851" y1="8850" x2="57851" y2="8850"/>
                        <a14:foregroundMark x1="53129" y1="9735" x2="53129" y2="9735"/>
                        <a14:foregroundMark x1="77804" y1="97699" x2="82409" y2="97699"/>
                      </a14:backgroundRemoval>
                    </a14:imgEffect>
                  </a14:imgLayer>
                </a14:imgProps>
              </a:ext>
              <a:ext uri="{28A0092B-C50C-407E-A947-70E740481C1C}">
                <a14:useLocalDpi xmlns:a14="http://schemas.microsoft.com/office/drawing/2010/main" val="0"/>
              </a:ext>
            </a:extLst>
          </a:blip>
          <a:srcRect l="30478"/>
          <a:stretch/>
        </p:blipFill>
        <p:spPr>
          <a:xfrm>
            <a:off x="3267308" y="223024"/>
            <a:ext cx="7147438" cy="6858000"/>
          </a:xfrm>
          <a:prstGeom prst="rect">
            <a:avLst/>
          </a:prstGeom>
        </p:spPr>
      </p:pic>
      <p:sp>
        <p:nvSpPr>
          <p:cNvPr id="7" name="Tekstballon: rechthoek met afgeronde hoeken 6"/>
          <p:cNvSpPr/>
          <p:nvPr/>
        </p:nvSpPr>
        <p:spPr>
          <a:xfrm>
            <a:off x="501248" y="651510"/>
            <a:ext cx="3337560" cy="1805940"/>
          </a:xfrm>
          <a:prstGeom prst="wedgeRoundRectCallout">
            <a:avLst>
              <a:gd name="adj1" fmla="val 79852"/>
              <a:gd name="adj2" fmla="val 511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Zo, ik begrijp nu een heleboel meer. Ik begrijp wel dat er mensen zijn die vluchtelingen niet graag mogen. Toch vind ik ze ook zielig.</a:t>
            </a:r>
          </a:p>
        </p:txBody>
      </p:sp>
      <p:sp>
        <p:nvSpPr>
          <p:cNvPr id="8" name="Tekstballon: rechthoek met afgeronde hoeken 7"/>
          <p:cNvSpPr/>
          <p:nvPr/>
        </p:nvSpPr>
        <p:spPr>
          <a:xfrm>
            <a:off x="8380206" y="651510"/>
            <a:ext cx="3337560" cy="1805940"/>
          </a:xfrm>
          <a:prstGeom prst="wedgeRoundRectCallout">
            <a:avLst>
              <a:gd name="adj1" fmla="val -91381"/>
              <a:gd name="adj2" fmla="val 441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Het is daar wel oorlog. Pfft… </a:t>
            </a:r>
          </a:p>
          <a:p>
            <a:pPr algn="ctr"/>
            <a:r>
              <a:rPr lang="nl-NL" dirty="0"/>
              <a:t>Je moet maar eens nadenken hoe jij over vluchtelingen denkt.</a:t>
            </a:r>
          </a:p>
          <a:p>
            <a:pPr algn="ctr"/>
            <a:r>
              <a:rPr lang="nl-NL" dirty="0"/>
              <a:t>Volgende keer wil ik het van je weten, oké?</a:t>
            </a:r>
          </a:p>
          <a:p>
            <a:pPr algn="ctr"/>
            <a:r>
              <a:rPr lang="nl-NL" dirty="0"/>
              <a:t>Doei!! Jens</a:t>
            </a:r>
          </a:p>
        </p:txBody>
      </p:sp>
    </p:spTree>
    <p:extLst>
      <p:ext uri="{BB962C8B-B14F-4D97-AF65-F5344CB8AC3E}">
        <p14:creationId xmlns:p14="http://schemas.microsoft.com/office/powerpoint/2010/main" val="2951804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t="12172" b="3558"/>
          <a:stretch/>
        </p:blipFill>
        <p:spPr>
          <a:xfrm>
            <a:off x="20" y="10"/>
            <a:ext cx="12191980" cy="6857990"/>
          </a:xfrm>
          <a:prstGeom prst="rect">
            <a:avLst/>
          </a:prstGeom>
        </p:spPr>
      </p:pic>
      <p:sp>
        <p:nvSpPr>
          <p:cNvPr id="5" name="Stroomdiagram: Opslag met sequentiële toegang 4"/>
          <p:cNvSpPr/>
          <p:nvPr/>
        </p:nvSpPr>
        <p:spPr>
          <a:xfrm>
            <a:off x="952510" y="1062990"/>
            <a:ext cx="5143500" cy="3486150"/>
          </a:xfrm>
          <a:prstGeom prst="flowChartMagneticTap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AR CENA" panose="02000000000000000000" pitchFamily="2" charset="0"/>
              </a:rPr>
              <a:t>Dit was nu mijn verhaal.</a:t>
            </a:r>
          </a:p>
          <a:p>
            <a:pPr algn="ctr"/>
            <a:r>
              <a:rPr lang="nl-NL" sz="2000" dirty="0">
                <a:latin typeface="AR CENA" panose="02000000000000000000" pitchFamily="2" charset="0"/>
              </a:rPr>
              <a:t>Ik ben echt blij dat ik in Nederland ben. Hier is het vrede. Je weet niet half hoe fijn dat voelt.</a:t>
            </a:r>
          </a:p>
          <a:p>
            <a:pPr algn="ctr"/>
            <a:r>
              <a:rPr lang="nl-NL" sz="2000" dirty="0">
                <a:latin typeface="AR CENA" panose="02000000000000000000" pitchFamily="2" charset="0"/>
              </a:rPr>
              <a:t>Toch ben ik ook verdrietig. Ik moest iedereen achterlaten in Syrië.</a:t>
            </a:r>
          </a:p>
          <a:p>
            <a:pPr algn="ctr"/>
            <a:r>
              <a:rPr lang="nl-NL" sz="2000" dirty="0">
                <a:latin typeface="AR CENA" panose="02000000000000000000" pitchFamily="2" charset="0"/>
              </a:rPr>
              <a:t>En niet iedereen is vriendelijk.</a:t>
            </a:r>
          </a:p>
          <a:p>
            <a:pPr algn="ctr"/>
            <a:r>
              <a:rPr lang="nl-NL" sz="2000" dirty="0">
                <a:latin typeface="AR CENA" panose="02000000000000000000" pitchFamily="2" charset="0"/>
              </a:rPr>
              <a:t>Ik hoop dat jij wel vriendelijk wilt zijn. Groetjes, Zara.</a:t>
            </a:r>
          </a:p>
        </p:txBody>
      </p:sp>
    </p:spTree>
    <p:extLst>
      <p:ext uri="{BB962C8B-B14F-4D97-AF65-F5344CB8AC3E}">
        <p14:creationId xmlns:p14="http://schemas.microsoft.com/office/powerpoint/2010/main" val="4205424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D33B88BB-F140-41E9-B6F5-0591886F105D}"/>
              </a:ext>
            </a:extLst>
          </p:cNvPr>
          <p:cNvPicPr>
            <a:picLocks noChangeAspect="1"/>
          </p:cNvPicPr>
          <p:nvPr/>
        </p:nvPicPr>
        <p:blipFill rotWithShape="1">
          <a:blip r:embed="rId2"/>
          <a:srcRect/>
          <a:stretch/>
        </p:blipFill>
        <p:spPr>
          <a:xfrm>
            <a:off x="-1" y="10"/>
            <a:ext cx="12192000" cy="6857990"/>
          </a:xfrm>
          <a:prstGeom prst="rect">
            <a:avLst/>
          </a:prstGeom>
        </p:spPr>
      </p:pic>
      <p:sp>
        <p:nvSpPr>
          <p:cNvPr id="7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78" name="Straight Connector 77">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xmlns="" id="{EBC296C0-C1A7-4FDC-BAAA-EA6A58D1068A}"/>
              </a:ext>
            </a:extLst>
          </p:cNvPr>
          <p:cNvSpPr>
            <a:spLocks noGrp="1"/>
          </p:cNvSpPr>
          <p:nvPr>
            <p:ph type="title"/>
          </p:nvPr>
        </p:nvSpPr>
        <p:spPr>
          <a:xfrm>
            <a:off x="709448" y="1913950"/>
            <a:ext cx="4204137" cy="1342754"/>
          </a:xfrm>
        </p:spPr>
        <p:txBody>
          <a:bodyPr>
            <a:normAutofit/>
          </a:bodyPr>
          <a:lstStyle/>
          <a:p>
            <a:pPr algn="ctr"/>
            <a:r>
              <a:rPr lang="nl-NL" sz="3600"/>
              <a:t>Opdracht</a:t>
            </a:r>
          </a:p>
        </p:txBody>
      </p:sp>
      <p:sp>
        <p:nvSpPr>
          <p:cNvPr id="3" name="Tijdelijke aanduiding voor inhoud 2">
            <a:extLst>
              <a:ext uri="{FF2B5EF4-FFF2-40B4-BE49-F238E27FC236}">
                <a16:creationId xmlns:a16="http://schemas.microsoft.com/office/drawing/2014/main" xmlns="" id="{E1C927D9-35B7-4E5A-B60A-DAB518A9DC72}"/>
              </a:ext>
            </a:extLst>
          </p:cNvPr>
          <p:cNvSpPr>
            <a:spLocks noGrp="1"/>
          </p:cNvSpPr>
          <p:nvPr>
            <p:ph idx="1"/>
          </p:nvPr>
        </p:nvSpPr>
        <p:spPr>
          <a:xfrm>
            <a:off x="525516" y="3417573"/>
            <a:ext cx="4593021" cy="2619839"/>
          </a:xfrm>
        </p:spPr>
        <p:txBody>
          <a:bodyPr anchor="ctr">
            <a:normAutofit/>
          </a:bodyPr>
          <a:lstStyle/>
          <a:p>
            <a:pPr marL="0" indent="0">
              <a:buNone/>
            </a:pPr>
            <a:r>
              <a:rPr lang="nl-NL" sz="1500" dirty="0"/>
              <a:t>Ontwerp als groep een plattegrond voor een vluchtelingenkamp. In het centrum komen </a:t>
            </a:r>
            <a:r>
              <a:rPr lang="nl-NL" sz="1500" b="1" dirty="0">
                <a:solidFill>
                  <a:srgbClr val="FF0000"/>
                </a:solidFill>
              </a:rPr>
              <a:t>500</a:t>
            </a:r>
            <a:r>
              <a:rPr lang="nl-NL" sz="1500" dirty="0"/>
              <a:t> mensen wonen. Let op de schaal en gebruik de juiste afmetingen. Zorg dat er genoeg ruimte is voor iedereen.</a:t>
            </a:r>
          </a:p>
          <a:p>
            <a:pPr>
              <a:buFontTx/>
              <a:buChar char="-"/>
            </a:pPr>
            <a:r>
              <a:rPr lang="nl-NL" sz="1500" dirty="0"/>
              <a:t>Werk fluisterend.</a:t>
            </a:r>
          </a:p>
          <a:p>
            <a:pPr>
              <a:buFontTx/>
              <a:buChar char="-"/>
            </a:pPr>
            <a:r>
              <a:rPr lang="nl-NL" sz="1500" dirty="0"/>
              <a:t>Let op: de schaal is: 1:2</a:t>
            </a:r>
          </a:p>
          <a:p>
            <a:pPr marL="0" indent="0">
              <a:buNone/>
            </a:pPr>
            <a:endParaRPr lang="nl-NL" sz="1500" dirty="0"/>
          </a:p>
          <a:p>
            <a:pPr marL="0" indent="0">
              <a:buNone/>
            </a:pPr>
            <a:r>
              <a:rPr lang="nl-NL" sz="1500" dirty="0"/>
              <a:t>Kies later met je groepsleden de mooiste plattegrond uit. Deze gaan jullie straks in het ‘echt’ namaken.</a:t>
            </a:r>
          </a:p>
        </p:txBody>
      </p:sp>
    </p:spTree>
    <p:extLst>
      <p:ext uri="{BB962C8B-B14F-4D97-AF65-F5344CB8AC3E}">
        <p14:creationId xmlns:p14="http://schemas.microsoft.com/office/powerpoint/2010/main" val="2765939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fbeeldingsresultaat voor vluchtelingenkamp">
            <a:extLst>
              <a:ext uri="{FF2B5EF4-FFF2-40B4-BE49-F238E27FC236}">
                <a16:creationId xmlns:a16="http://schemas.microsoft.com/office/drawing/2014/main" xmlns="" id="{22E08438-D8F7-4E25-9DC5-AE0F49E6EF9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650" r="-2" b="66"/>
          <a:stretch/>
        </p:blipFill>
        <p:spPr bwMode="auto">
          <a:xfrm>
            <a:off x="4493436" y="243"/>
            <a:ext cx="7698564"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Afbeeldingsresultaat voor vluchtelingenkamp">
            <a:extLst>
              <a:ext uri="{FF2B5EF4-FFF2-40B4-BE49-F238E27FC236}">
                <a16:creationId xmlns:a16="http://schemas.microsoft.com/office/drawing/2014/main" xmlns="" id="{011F5DA0-F8DB-4A25-B83C-D0A3373D5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1" r="-1" b="-1"/>
          <a:stretch/>
        </p:blipFill>
        <p:spPr bwMode="auto">
          <a:xfrm>
            <a:off x="20" y="10"/>
            <a:ext cx="585977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Gerelateerde afbeelding">
            <a:extLst>
              <a:ext uri="{FF2B5EF4-FFF2-40B4-BE49-F238E27FC236}">
                <a16:creationId xmlns:a16="http://schemas.microsoft.com/office/drawing/2014/main" xmlns="" id="{C655429E-5F23-4588-A29A-892E8F12B2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53" r="2" b="2"/>
          <a:stretch/>
        </p:blipFill>
        <p:spPr bwMode="auto">
          <a:xfrm>
            <a:off x="6350089" y="3511295"/>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vluchtelingenkamp">
            <a:extLst>
              <a:ext uri="{FF2B5EF4-FFF2-40B4-BE49-F238E27FC236}">
                <a16:creationId xmlns:a16="http://schemas.microsoft.com/office/drawing/2014/main" xmlns="" id="{0C500D03-DBA2-4C88-9EF2-0FD4F7CB8B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865" r="2871" b="-2"/>
          <a:stretch/>
        </p:blipFill>
        <p:spPr bwMode="auto">
          <a:xfrm>
            <a:off x="20" y="3511295"/>
            <a:ext cx="7698544"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630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5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fbeeldingsresultaat voor pauze">
            <a:extLst>
              <a:ext uri="{FF2B5EF4-FFF2-40B4-BE49-F238E27FC236}">
                <a16:creationId xmlns:a16="http://schemas.microsoft.com/office/drawing/2014/main" xmlns="" id="{88D56722-6733-4590-815F-B45524B7B7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10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144ACB88-F7CA-479C-B750-9EE0534371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985" b="3745"/>
          <a:stretch/>
        </p:blipFill>
        <p:spPr>
          <a:xfrm>
            <a:off x="20" y="10"/>
            <a:ext cx="12191980" cy="6857990"/>
          </a:xfrm>
          <a:prstGeom prst="rect">
            <a:avLst/>
          </a:prstGeom>
        </p:spPr>
      </p:pic>
      <p:sp>
        <p:nvSpPr>
          <p:cNvPr id="14" name="Freeform 24">
            <a:extLst>
              <a:ext uri="{FF2B5EF4-FFF2-40B4-BE49-F238E27FC236}">
                <a16:creationId xmlns:a16="http://schemas.microsoft.com/office/drawing/2014/main" xmlns="" id="{A414F261-E931-45CB-8605-20FFD6826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5">
            <a:extLst>
              <a:ext uri="{FF2B5EF4-FFF2-40B4-BE49-F238E27FC236}">
                <a16:creationId xmlns:a16="http://schemas.microsoft.com/office/drawing/2014/main" xmlns="" id="{B63CF8AD-BB19-4F90-BDE5-B3B3F56F4E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24E62CA-FAA3-4628-AEF3-5033C771498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xmlns="" id="{216C242D-348B-4BF1-9701-77823EB03569}"/>
              </a:ext>
            </a:extLst>
          </p:cNvPr>
          <p:cNvSpPr>
            <a:spLocks noGrp="1"/>
          </p:cNvSpPr>
          <p:nvPr>
            <p:ph type="title"/>
          </p:nvPr>
        </p:nvSpPr>
        <p:spPr>
          <a:xfrm>
            <a:off x="1276350" y="4981575"/>
            <a:ext cx="3228976" cy="860426"/>
          </a:xfrm>
          <a:prstGeom prst="rect">
            <a:avLst/>
          </a:prstGeom>
          <a:noFill/>
          <a:ln w="174625" cap="sq" cmpd="thinThick">
            <a:noFill/>
            <a:miter lim="800000"/>
          </a:ln>
        </p:spPr>
        <p:txBody>
          <a:bodyPr vert="horz" lIns="91440" tIns="45720" rIns="91440" bIns="45720" rtlCol="0" anchor="ctr">
            <a:normAutofit/>
          </a:bodyPr>
          <a:lstStyle/>
          <a:p>
            <a:pPr algn="r"/>
            <a:r>
              <a:rPr lang="en-US" sz="2400">
                <a:solidFill>
                  <a:srgbClr val="FFFFFF"/>
                </a:solidFill>
              </a:rPr>
              <a:t>Een stukje uit Zara’s leven…</a:t>
            </a:r>
          </a:p>
        </p:txBody>
      </p:sp>
    </p:spTree>
    <p:extLst>
      <p:ext uri="{BB962C8B-B14F-4D97-AF65-F5344CB8AC3E}">
        <p14:creationId xmlns:p14="http://schemas.microsoft.com/office/powerpoint/2010/main" val="2397295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xmlns=""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xmlns=""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xmlns="" id="{C846A46E-4AB0-4B77-A5C0-4A6FB75DBA33}"/>
              </a:ext>
            </a:extLst>
          </p:cNvPr>
          <p:cNvSpPr>
            <a:spLocks noGrp="1"/>
          </p:cNvSpPr>
          <p:nvPr>
            <p:ph type="title"/>
          </p:nvPr>
        </p:nvSpPr>
        <p:spPr>
          <a:xfrm>
            <a:off x="833002" y="365125"/>
            <a:ext cx="10520702" cy="1325563"/>
          </a:xfrm>
        </p:spPr>
        <p:txBody>
          <a:bodyPr>
            <a:normAutofit/>
          </a:bodyPr>
          <a:lstStyle/>
          <a:p>
            <a:r>
              <a:rPr lang="nl-NL">
                <a:solidFill>
                  <a:srgbClr val="FFFFFF"/>
                </a:solidFill>
              </a:rPr>
              <a:t>Opdracht</a:t>
            </a:r>
          </a:p>
        </p:txBody>
      </p:sp>
      <p:sp>
        <p:nvSpPr>
          <p:cNvPr id="20" name="Tijdelijke aanduiding voor inhoud 2">
            <a:extLst>
              <a:ext uri="{FF2B5EF4-FFF2-40B4-BE49-F238E27FC236}">
                <a16:creationId xmlns:a16="http://schemas.microsoft.com/office/drawing/2014/main" xmlns="" id="{3663F44B-E2E2-47AA-B92F-3CD2AA24E16F}"/>
              </a:ext>
            </a:extLst>
          </p:cNvPr>
          <p:cNvSpPr>
            <a:spLocks noGrp="1"/>
          </p:cNvSpPr>
          <p:nvPr>
            <p:ph idx="1"/>
          </p:nvPr>
        </p:nvSpPr>
        <p:spPr>
          <a:xfrm>
            <a:off x="838201" y="2022601"/>
            <a:ext cx="10515598" cy="4154361"/>
          </a:xfrm>
        </p:spPr>
        <p:txBody>
          <a:bodyPr>
            <a:normAutofit/>
          </a:bodyPr>
          <a:lstStyle/>
          <a:p>
            <a:pPr marL="0" indent="0">
              <a:buNone/>
            </a:pPr>
            <a:r>
              <a:rPr lang="nl-NL" sz="1700" dirty="0">
                <a:solidFill>
                  <a:srgbClr val="FFFFFF"/>
                </a:solidFill>
              </a:rPr>
              <a:t>Zara’s vader rijdt door en door. Dan komen ze bij de grens van het land. Ze willen naar Turkije. En van Turkije naar Europa. Maar… er staan hekken bij de grens. En voor de hekken staan soldaten. Hoe moet het nu verder?</a:t>
            </a:r>
          </a:p>
          <a:p>
            <a:pPr marL="0" indent="0">
              <a:buNone/>
            </a:pPr>
            <a:endParaRPr lang="nl-NL" sz="1700" dirty="0">
              <a:solidFill>
                <a:srgbClr val="FFFFFF"/>
              </a:solidFill>
            </a:endParaRPr>
          </a:p>
          <a:p>
            <a:pPr marL="0" indent="0">
              <a:buNone/>
            </a:pPr>
            <a:r>
              <a:rPr lang="nl-NL" sz="1700" dirty="0">
                <a:solidFill>
                  <a:srgbClr val="FFFFFF"/>
                </a:solidFill>
              </a:rPr>
              <a:t>Beschrijf de reis van Zara naar Europa.</a:t>
            </a:r>
          </a:p>
          <a:p>
            <a:pPr marL="0" indent="0">
              <a:buNone/>
            </a:pPr>
            <a:endParaRPr lang="nl-NL" sz="1700" dirty="0">
              <a:solidFill>
                <a:srgbClr val="FFFFFF"/>
              </a:solidFill>
            </a:endParaRPr>
          </a:p>
          <a:p>
            <a:pPr marL="0" indent="0">
              <a:buNone/>
            </a:pPr>
            <a:r>
              <a:rPr lang="nl-NL" sz="1700" dirty="0">
                <a:solidFill>
                  <a:srgbClr val="FFFFFF"/>
                </a:solidFill>
              </a:rPr>
              <a:t>Let op:</a:t>
            </a:r>
          </a:p>
          <a:p>
            <a:pPr>
              <a:buFontTx/>
              <a:buChar char="-"/>
            </a:pPr>
            <a:r>
              <a:rPr lang="nl-NL" sz="1700" dirty="0">
                <a:solidFill>
                  <a:srgbClr val="FFFFFF"/>
                </a:solidFill>
              </a:rPr>
              <a:t>Voor christenen is het gevaarlijk in Turkije</a:t>
            </a:r>
          </a:p>
          <a:p>
            <a:pPr>
              <a:buFontTx/>
              <a:buChar char="-"/>
            </a:pPr>
            <a:r>
              <a:rPr lang="nl-NL" sz="1700" dirty="0">
                <a:solidFill>
                  <a:srgbClr val="FFFFFF"/>
                </a:solidFill>
              </a:rPr>
              <a:t>Het is een heel verre reis</a:t>
            </a:r>
          </a:p>
          <a:p>
            <a:pPr>
              <a:buFontTx/>
              <a:buChar char="-"/>
            </a:pPr>
            <a:r>
              <a:rPr lang="nl-NL" sz="1700" dirty="0">
                <a:solidFill>
                  <a:srgbClr val="FFFFFF"/>
                </a:solidFill>
              </a:rPr>
              <a:t>Hoe zouden ze zich voelen?</a:t>
            </a:r>
          </a:p>
          <a:p>
            <a:pPr>
              <a:buFontTx/>
              <a:buChar char="-"/>
            </a:pPr>
            <a:r>
              <a:rPr lang="nl-NL" sz="1700" dirty="0">
                <a:solidFill>
                  <a:srgbClr val="FFFFFF"/>
                </a:solidFill>
              </a:rPr>
              <a:t>Beschrijf het verhaal zo realistisch mogelijk. Probeer te bedenken hoe het voor jou zou zijn als je moest vluchten uit je land… Succes!</a:t>
            </a:r>
          </a:p>
        </p:txBody>
      </p:sp>
    </p:spTree>
    <p:extLst>
      <p:ext uri="{BB962C8B-B14F-4D97-AF65-F5344CB8AC3E}">
        <p14:creationId xmlns:p14="http://schemas.microsoft.com/office/powerpoint/2010/main" val="138990405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4AA391F2-47AD-42F6-B84A-41F55394D4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xmlns="" id="{2B1D4F77-A17C-43D7-B7FA-545148E4E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xmlns="" id="{F5DF567C-A4E1-4FCD-9E7F-430B8B683747}"/>
              </a:ext>
            </a:extLst>
          </p:cNvPr>
          <p:cNvSpPr>
            <a:spLocks noGrp="1"/>
          </p:cNvSpPr>
          <p:nvPr>
            <p:ph type="title"/>
          </p:nvPr>
        </p:nvSpPr>
        <p:spPr>
          <a:xfrm>
            <a:off x="594805" y="640263"/>
            <a:ext cx="3759240" cy="1344975"/>
          </a:xfrm>
        </p:spPr>
        <p:txBody>
          <a:bodyPr>
            <a:normAutofit/>
          </a:bodyPr>
          <a:lstStyle/>
          <a:p>
            <a:r>
              <a:rPr lang="nl-NL" sz="3700"/>
              <a:t>Aandachtspunten:</a:t>
            </a:r>
          </a:p>
        </p:txBody>
      </p:sp>
      <p:sp>
        <p:nvSpPr>
          <p:cNvPr id="3" name="Tijdelijke aanduiding voor inhoud 2">
            <a:extLst>
              <a:ext uri="{FF2B5EF4-FFF2-40B4-BE49-F238E27FC236}">
                <a16:creationId xmlns:a16="http://schemas.microsoft.com/office/drawing/2014/main" xmlns="" id="{9598541C-19B2-4A4D-AC0A-BDBD45BDFFAF}"/>
              </a:ext>
            </a:extLst>
          </p:cNvPr>
          <p:cNvSpPr>
            <a:spLocks noGrp="1"/>
          </p:cNvSpPr>
          <p:nvPr>
            <p:ph idx="1"/>
          </p:nvPr>
        </p:nvSpPr>
        <p:spPr>
          <a:xfrm>
            <a:off x="594110" y="2121763"/>
            <a:ext cx="3764826" cy="3773010"/>
          </a:xfrm>
        </p:spPr>
        <p:txBody>
          <a:bodyPr>
            <a:normAutofit/>
          </a:bodyPr>
          <a:lstStyle/>
          <a:p>
            <a:r>
              <a:rPr lang="nl-NL" sz="1800"/>
              <a:t>Gebruik aanhalingstekens</a:t>
            </a:r>
          </a:p>
          <a:p>
            <a:r>
              <a:rPr lang="nl-NL" sz="1800"/>
              <a:t>Let op de zinsbouw, de stijl van het verhaal</a:t>
            </a:r>
          </a:p>
          <a:p>
            <a:r>
              <a:rPr lang="nl-NL" sz="1800"/>
              <a:t>Gebruik hoofdletters, punten en komma’s</a:t>
            </a:r>
          </a:p>
          <a:p>
            <a:r>
              <a:rPr lang="nl-NL" sz="1800"/>
              <a:t>Probeer op de spelling te letten</a:t>
            </a:r>
          </a:p>
          <a:p>
            <a:r>
              <a:rPr lang="nl-NL" sz="1800"/>
              <a:t>En schrijf heel netjes!</a:t>
            </a:r>
          </a:p>
          <a:p>
            <a:r>
              <a:rPr lang="nl-NL" sz="1800"/>
              <a:t>Je bent stil tijdens het werken!</a:t>
            </a:r>
          </a:p>
          <a:p>
            <a:endParaRPr lang="nl-NL" sz="1800"/>
          </a:p>
          <a:p>
            <a:r>
              <a:rPr lang="nl-NL" sz="1800"/>
              <a:t>Klaar? Stil lezen</a:t>
            </a:r>
          </a:p>
        </p:txBody>
      </p:sp>
    </p:spTree>
    <p:extLst>
      <p:ext uri="{BB962C8B-B14F-4D97-AF65-F5344CB8AC3E}">
        <p14:creationId xmlns:p14="http://schemas.microsoft.com/office/powerpoint/2010/main" val="1874592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82AA9187-9562-4924-AE38-3CD53B625CC9}"/>
              </a:ext>
            </a:extLst>
          </p:cNvPr>
          <p:cNvPicPr>
            <a:picLocks noChangeAspect="1"/>
          </p:cNvPicPr>
          <p:nvPr/>
        </p:nvPicPr>
        <p:blipFill rotWithShape="1">
          <a:blip r:embed="rId2"/>
          <a:srcRect b="662"/>
          <a:stretch/>
        </p:blipFill>
        <p:spPr>
          <a:xfrm>
            <a:off x="-3983" y="10"/>
            <a:ext cx="12192000" cy="4571990"/>
          </a:xfrm>
          <a:prstGeom prst="rect">
            <a:avLst/>
          </a:prstGeom>
        </p:spPr>
      </p:pic>
      <p:cxnSp>
        <p:nvCxnSpPr>
          <p:cNvPr id="9" name="Straight Connector 8">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xmlns="" id="{DBFEBE55-0057-4F1C-9F2C-9BD812BD41F7}"/>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6000" dirty="0" err="1"/>
              <a:t>Bijbelverhaal</a:t>
            </a:r>
            <a:endParaRPr lang="en-US" sz="6000" dirty="0"/>
          </a:p>
        </p:txBody>
      </p:sp>
    </p:spTree>
    <p:extLst>
      <p:ext uri="{BB962C8B-B14F-4D97-AF65-F5344CB8AC3E}">
        <p14:creationId xmlns:p14="http://schemas.microsoft.com/office/powerpoint/2010/main" val="150989311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Afbeeldingsresultaat voor syrian kids">
            <a:extLst>
              <a:ext uri="{FF2B5EF4-FFF2-40B4-BE49-F238E27FC236}">
                <a16:creationId xmlns:a16="http://schemas.microsoft.com/office/drawing/2014/main" xmlns="" id="{099F5173-AD54-470C-A8B3-0744833214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7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7" name="Straight Connector 136">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xmlns="" id="{BFC54575-0C83-4DCD-868E-72E79228786B}"/>
              </a:ext>
            </a:extLst>
          </p:cNvPr>
          <p:cNvSpPr>
            <a:spLocks noGrp="1"/>
          </p:cNvSpPr>
          <p:nvPr>
            <p:ph type="title"/>
          </p:nvPr>
        </p:nvSpPr>
        <p:spPr>
          <a:xfrm>
            <a:off x="523875" y="5317240"/>
            <a:ext cx="11210925" cy="744836"/>
          </a:xfrm>
          <a:prstGeom prst="rect">
            <a:avLst/>
          </a:prstGeom>
        </p:spPr>
        <p:txBody>
          <a:bodyPr vert="horz" lIns="91440" tIns="45720" rIns="91440" bIns="45720" rtlCol="0" anchor="ctr">
            <a:normAutofit/>
          </a:bodyPr>
          <a:lstStyle/>
          <a:p>
            <a:pPr algn="ctr"/>
            <a:r>
              <a:rPr lang="en-US" sz="3600">
                <a:solidFill>
                  <a:schemeClr val="tx1">
                    <a:lumMod val="85000"/>
                    <a:lumOff val="15000"/>
                  </a:schemeClr>
                </a:solidFill>
              </a:rPr>
              <a:t>Verwerking</a:t>
            </a:r>
          </a:p>
        </p:txBody>
      </p:sp>
    </p:spTree>
    <p:extLst>
      <p:ext uri="{BB962C8B-B14F-4D97-AF65-F5344CB8AC3E}">
        <p14:creationId xmlns:p14="http://schemas.microsoft.com/office/powerpoint/2010/main" val="4151277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774A9E19-8FA0-4227-AB40-ED7449F2C618}"/>
              </a:ext>
            </a:extLst>
          </p:cNvPr>
          <p:cNvPicPr>
            <a:picLocks noChangeAspect="1"/>
          </p:cNvPicPr>
          <p:nvPr/>
        </p:nvPicPr>
        <p:blipFill rotWithShape="1">
          <a:blip r:embed="rId2"/>
          <a:srcRect l="10132" r="14757"/>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xmlns=""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xmlns="" id="{B22D96F8-931B-4C72-BA92-0B5491C90C15}"/>
              </a:ext>
            </a:extLst>
          </p:cNvPr>
          <p:cNvSpPr>
            <a:spLocks noGrp="1"/>
          </p:cNvSpPr>
          <p:nvPr>
            <p:ph type="title"/>
          </p:nvPr>
        </p:nvSpPr>
        <p:spPr>
          <a:xfrm>
            <a:off x="750242" y="632990"/>
            <a:ext cx="4062643" cy="1043409"/>
          </a:xfrm>
        </p:spPr>
        <p:txBody>
          <a:bodyPr>
            <a:normAutofit/>
          </a:bodyPr>
          <a:lstStyle/>
          <a:p>
            <a:r>
              <a:rPr lang="nl-NL" sz="3600" dirty="0"/>
              <a:t>Eindopdracht</a:t>
            </a:r>
          </a:p>
        </p:txBody>
      </p:sp>
      <p:sp>
        <p:nvSpPr>
          <p:cNvPr id="3" name="Tijdelijke aanduiding voor inhoud 2">
            <a:extLst>
              <a:ext uri="{FF2B5EF4-FFF2-40B4-BE49-F238E27FC236}">
                <a16:creationId xmlns:a16="http://schemas.microsoft.com/office/drawing/2014/main" xmlns="" id="{9E17346E-A73A-4EF1-970B-80D83703BD11}"/>
              </a:ext>
            </a:extLst>
          </p:cNvPr>
          <p:cNvSpPr>
            <a:spLocks noGrp="1"/>
          </p:cNvSpPr>
          <p:nvPr>
            <p:ph idx="1"/>
          </p:nvPr>
        </p:nvSpPr>
        <p:spPr>
          <a:xfrm>
            <a:off x="520242" y="1774372"/>
            <a:ext cx="4062642" cy="2754086"/>
          </a:xfrm>
        </p:spPr>
        <p:txBody>
          <a:bodyPr anchor="t">
            <a:normAutofit fontScale="92500" lnSpcReduction="20000"/>
          </a:bodyPr>
          <a:lstStyle/>
          <a:p>
            <a:pPr marL="0" indent="0">
              <a:buNone/>
            </a:pPr>
            <a:r>
              <a:rPr lang="nl-NL" sz="1800" dirty="0"/>
              <a:t>Maak nu je eigen vluchtelingenkamp. Gebruik de materialen die voorin de klas staan. Meer mag je niet gebruiken. Werk goed samen. Verdeel de taken. Stel een eventueel een groepsleider aan.</a:t>
            </a:r>
          </a:p>
          <a:p>
            <a:pPr marL="0" indent="0">
              <a:buNone/>
            </a:pPr>
            <a:r>
              <a:rPr lang="nl-NL" sz="1800" dirty="0"/>
              <a:t>Leg vooraf kranten neer op je tafel.</a:t>
            </a:r>
          </a:p>
          <a:p>
            <a:pPr marL="0" indent="0">
              <a:buNone/>
            </a:pPr>
            <a:r>
              <a:rPr lang="nl-NL" sz="1800" dirty="0"/>
              <a:t>Er mag gepraat worden, maar let wel op dat je andere groepen niet stoort!</a:t>
            </a:r>
          </a:p>
          <a:p>
            <a:pPr marL="0" indent="0">
              <a:buNone/>
            </a:pPr>
            <a:r>
              <a:rPr lang="nl-NL" sz="1800" dirty="0"/>
              <a:t>Je bent zelf verantwoordelijk voor het werkproces. Om tien voor 12 moet alles opgeruimd zijn en je vluchtelingenkamp is dan klaar.</a:t>
            </a:r>
          </a:p>
          <a:p>
            <a:pPr marL="0" indent="0">
              <a:buNone/>
            </a:pPr>
            <a:endParaRPr lang="nl-NL" sz="1800" dirty="0"/>
          </a:p>
          <a:p>
            <a:pPr marL="0" indent="0">
              <a:buNone/>
            </a:pPr>
            <a:endParaRPr lang="nl-NL" sz="1800" dirty="0"/>
          </a:p>
        </p:txBody>
      </p:sp>
    </p:spTree>
    <p:extLst>
      <p:ext uri="{BB962C8B-B14F-4D97-AF65-F5344CB8AC3E}">
        <p14:creationId xmlns:p14="http://schemas.microsoft.com/office/powerpoint/2010/main" val="3893465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Afbeeldingsresultaat voor vluchtelingen">
            <a:extLst>
              <a:ext uri="{FF2B5EF4-FFF2-40B4-BE49-F238E27FC236}">
                <a16:creationId xmlns:a16="http://schemas.microsoft.com/office/drawing/2014/main" xmlns="" id="{56C701C1-18D1-4379-BA0C-BA7374B782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20" r="902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7" name="Straight Connector 136">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xmlns="" id="{D9D2624B-DBBD-422C-92A8-E291B2821709}"/>
              </a:ext>
            </a:extLst>
          </p:cNvPr>
          <p:cNvSpPr>
            <a:spLocks noGrp="1"/>
          </p:cNvSpPr>
          <p:nvPr>
            <p:ph type="title"/>
          </p:nvPr>
        </p:nvSpPr>
        <p:spPr>
          <a:xfrm>
            <a:off x="8022021" y="3231931"/>
            <a:ext cx="3852041" cy="1834056"/>
          </a:xfrm>
          <a:prstGeom prst="rect">
            <a:avLst/>
          </a:prstGeom>
        </p:spPr>
        <p:txBody>
          <a:bodyPr vert="horz" lIns="91440" tIns="45720" rIns="91440" bIns="45720" rtlCol="0" anchor="b">
            <a:normAutofit/>
          </a:bodyPr>
          <a:lstStyle/>
          <a:p>
            <a:pPr algn="ctr"/>
            <a:r>
              <a:rPr lang="en-US" sz="4000"/>
              <a:t>Hoe denk jij over vluchtelingen?</a:t>
            </a:r>
          </a:p>
        </p:txBody>
      </p:sp>
    </p:spTree>
    <p:extLst>
      <p:ext uri="{BB962C8B-B14F-4D97-AF65-F5344CB8AC3E}">
        <p14:creationId xmlns:p14="http://schemas.microsoft.com/office/powerpoint/2010/main" val="2878380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fbeeldingsresultaat voor israel">
            <a:extLst>
              <a:ext uri="{FF2B5EF4-FFF2-40B4-BE49-F238E27FC236}">
                <a16:creationId xmlns:a16="http://schemas.microsoft.com/office/drawing/2014/main" xmlns="" id="{1898AEB9-3638-4C57-AC0B-CAC70CFE6D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70" r="-3" b="544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2B1D4F77-A17C-43D7-B7FA-545148E4E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xmlns="" id="{1D942026-23F6-42B7-AEF8-5D7616574159}"/>
              </a:ext>
            </a:extLst>
          </p:cNvPr>
          <p:cNvSpPr>
            <a:spLocks noGrp="1"/>
          </p:cNvSpPr>
          <p:nvPr>
            <p:ph idx="1"/>
          </p:nvPr>
        </p:nvSpPr>
        <p:spPr>
          <a:xfrm>
            <a:off x="620624" y="878445"/>
            <a:ext cx="3764826" cy="3773010"/>
          </a:xfrm>
        </p:spPr>
        <p:txBody>
          <a:bodyPr>
            <a:normAutofit/>
          </a:bodyPr>
          <a:lstStyle/>
          <a:p>
            <a:pPr marL="0" indent="0">
              <a:buNone/>
            </a:pPr>
            <a:r>
              <a:rPr lang="nl-NL" sz="1500" i="1" dirty="0"/>
              <a:t>“Ga gij uit uw land en uit uw maagschap en uit uws vaders huis, naar het land dat Ik u wijzen zal.” (Gen. 12:1)</a:t>
            </a:r>
          </a:p>
          <a:p>
            <a:pPr marL="0" indent="0">
              <a:buNone/>
            </a:pPr>
            <a:endParaRPr lang="nl-NL" sz="1500" i="1" dirty="0"/>
          </a:p>
          <a:p>
            <a:pPr marL="0" indent="0">
              <a:buNone/>
            </a:pPr>
            <a:r>
              <a:rPr lang="nl-NL" sz="1500" i="1" dirty="0"/>
              <a:t>“En er was honger in dat land; zo toog Abram af naar Egypte om daar als een vreemdeling te verkeren, dewijl de honger zwaar was in dat land.” (Gen. 12:10)</a:t>
            </a:r>
          </a:p>
          <a:p>
            <a:pPr marL="0" indent="0">
              <a:buNone/>
            </a:pPr>
            <a:endParaRPr lang="nl-NL" sz="1500" i="1" dirty="0"/>
          </a:p>
          <a:p>
            <a:pPr marL="0" indent="0">
              <a:buNone/>
            </a:pPr>
            <a:r>
              <a:rPr lang="nl-NL" sz="1500" i="1" dirty="0"/>
              <a:t>“Hef nu uw ogen op, en zie van de plaats waar gij zijt, noordwaarts en zuidwaarts en oostwaarts en westwaarts. Want al dit land, dat gij ziet, dat zal Ik u geven, en uw zaad tot in eeuwigheid.”</a:t>
            </a:r>
          </a:p>
        </p:txBody>
      </p:sp>
    </p:spTree>
    <p:extLst>
      <p:ext uri="{BB962C8B-B14F-4D97-AF65-F5344CB8AC3E}">
        <p14:creationId xmlns:p14="http://schemas.microsoft.com/office/powerpoint/2010/main" val="293779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26" name="Picture 2" descr="Gerelateerde afbeelding">
            <a:extLst>
              <a:ext uri="{FF2B5EF4-FFF2-40B4-BE49-F238E27FC236}">
                <a16:creationId xmlns:a16="http://schemas.microsoft.com/office/drawing/2014/main" xmlns="" id="{EFE86191-1A4F-4011-A111-F203ABB7EE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4773"/>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xmlns="" id="{47D2E8D6-54FE-47F5-9675-30A43CC8A9F8}"/>
              </a:ext>
            </a:extLst>
          </p:cNvPr>
          <p:cNvSpPr>
            <a:spLocks noGrp="1"/>
          </p:cNvSpPr>
          <p:nvPr>
            <p:ph type="title"/>
          </p:nvPr>
        </p:nvSpPr>
        <p:spPr>
          <a:xfrm>
            <a:off x="655320" y="365125"/>
            <a:ext cx="5120114" cy="1692794"/>
          </a:xfrm>
        </p:spPr>
        <p:txBody>
          <a:bodyPr>
            <a:normAutofit/>
          </a:bodyPr>
          <a:lstStyle/>
          <a:p>
            <a:r>
              <a:rPr lang="nl-NL" dirty="0"/>
              <a:t>Wat zegt de Bijbel?</a:t>
            </a:r>
          </a:p>
        </p:txBody>
      </p:sp>
      <p:sp>
        <p:nvSpPr>
          <p:cNvPr id="3" name="Tijdelijke aanduiding voor inhoud 2">
            <a:extLst>
              <a:ext uri="{FF2B5EF4-FFF2-40B4-BE49-F238E27FC236}">
                <a16:creationId xmlns:a16="http://schemas.microsoft.com/office/drawing/2014/main" xmlns="" id="{1711FD9A-FDC3-4DC8-A899-35C3F8AAFC71}"/>
              </a:ext>
            </a:extLst>
          </p:cNvPr>
          <p:cNvSpPr>
            <a:spLocks noGrp="1"/>
          </p:cNvSpPr>
          <p:nvPr>
            <p:ph idx="1"/>
          </p:nvPr>
        </p:nvSpPr>
        <p:spPr>
          <a:xfrm>
            <a:off x="655321" y="2575034"/>
            <a:ext cx="5120113" cy="3462228"/>
          </a:xfrm>
        </p:spPr>
        <p:txBody>
          <a:bodyPr>
            <a:normAutofit/>
          </a:bodyPr>
          <a:lstStyle/>
          <a:p>
            <a:pPr marL="0" indent="0">
              <a:buNone/>
            </a:pPr>
            <a:r>
              <a:rPr lang="nl-NL" sz="1800" dirty="0"/>
              <a:t>“Die het recht van de wees en van de weduwe doet; en den vreemdeling liefheeft, dat hij hem brood en kleding </a:t>
            </a:r>
            <a:r>
              <a:rPr lang="nl-NL" sz="1800" dirty="0" err="1"/>
              <a:t>geve</a:t>
            </a:r>
            <a:r>
              <a:rPr lang="nl-NL" sz="1800" dirty="0"/>
              <a:t>. Daarom zult gijlieden de vreemdeling liefhebben, want gij zijt vreemdelingen geweest in Egypteland.” (Deut. 10:18,19)</a:t>
            </a:r>
          </a:p>
          <a:p>
            <a:pPr marL="0" indent="0">
              <a:buNone/>
            </a:pPr>
            <a:endParaRPr lang="nl-NL" sz="1800" dirty="0"/>
          </a:p>
          <a:p>
            <a:pPr marL="0" indent="0">
              <a:buNone/>
            </a:pPr>
            <a:r>
              <a:rPr lang="nl-NL" sz="1800" dirty="0"/>
              <a:t>“Ik ben een vreemdeling op de aarde, verberg Uw geboden voor mij niet.” (Ps. 119:19)</a:t>
            </a:r>
          </a:p>
        </p:txBody>
      </p:sp>
    </p:spTree>
    <p:extLst>
      <p:ext uri="{BB962C8B-B14F-4D97-AF65-F5344CB8AC3E}">
        <p14:creationId xmlns:p14="http://schemas.microsoft.com/office/powerpoint/2010/main" val="1750635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EC5CA86-8812-4A09-A2F3-E908F9BB6599}"/>
              </a:ext>
            </a:extLst>
          </p:cNvPr>
          <p:cNvSpPr>
            <a:spLocks noGrp="1"/>
          </p:cNvSpPr>
          <p:nvPr>
            <p:ph type="title"/>
          </p:nvPr>
        </p:nvSpPr>
        <p:spPr/>
        <p:txBody>
          <a:bodyPr/>
          <a:lstStyle/>
          <a:p>
            <a:r>
              <a:rPr lang="nl-NL" dirty="0"/>
              <a:t>Lezen: Mattheüs 25: 31-46</a:t>
            </a:r>
          </a:p>
        </p:txBody>
      </p:sp>
      <p:sp>
        <p:nvSpPr>
          <p:cNvPr id="3" name="Tijdelijke aanduiding voor inhoud 2">
            <a:extLst>
              <a:ext uri="{FF2B5EF4-FFF2-40B4-BE49-F238E27FC236}">
                <a16:creationId xmlns:a16="http://schemas.microsoft.com/office/drawing/2014/main" xmlns="" id="{13D2B2D6-3C59-4D53-A777-979816082CA4}"/>
              </a:ext>
            </a:extLst>
          </p:cNvPr>
          <p:cNvSpPr>
            <a:spLocks noGrp="1"/>
          </p:cNvSpPr>
          <p:nvPr>
            <p:ph idx="1"/>
          </p:nvPr>
        </p:nvSpPr>
        <p:spPr/>
        <p:txBody>
          <a:bodyPr/>
          <a:lstStyle/>
          <a:p>
            <a:pPr marL="0" indent="0">
              <a:buNone/>
            </a:pPr>
            <a:r>
              <a:rPr lang="nl-NL" b="1" u="sng" dirty="0"/>
              <a:t>Opdracht:</a:t>
            </a:r>
          </a:p>
          <a:p>
            <a:pPr marL="0" indent="0">
              <a:buNone/>
            </a:pPr>
            <a:endParaRPr lang="nl-NL" dirty="0"/>
          </a:p>
          <a:p>
            <a:pPr marL="0" indent="0">
              <a:buNone/>
            </a:pPr>
            <a:r>
              <a:rPr lang="nl-NL" b="1" dirty="0"/>
              <a:t>Je hebt nu veel gehoord vanuit de Bijbel. Bespreek kort in tweetallen de volgende vragen:</a:t>
            </a:r>
          </a:p>
          <a:p>
            <a:pPr marL="514350" indent="-514350">
              <a:buAutoNum type="arabicPeriod"/>
            </a:pPr>
            <a:r>
              <a:rPr lang="nl-NL" dirty="0"/>
              <a:t>Wat is een vreemdeling?</a:t>
            </a:r>
          </a:p>
          <a:p>
            <a:pPr marL="514350" indent="-514350">
              <a:buAutoNum type="arabicPeriod"/>
            </a:pPr>
            <a:r>
              <a:rPr lang="nl-NL" dirty="0"/>
              <a:t>Abraham moest van de Heere uit zijn plaats vertrekken. Hij kreeg een opdracht. Die opdracht hebben de vluchtelingen niet gekregen. Moeten we toch voor hen zorgen?</a:t>
            </a:r>
          </a:p>
          <a:p>
            <a:pPr marL="514350" indent="-514350">
              <a:buAutoNum type="arabicPeriod"/>
            </a:pPr>
            <a:r>
              <a:rPr lang="nl-NL" dirty="0"/>
              <a:t>Wanneer ben je een vreemdeling op deze wereld?</a:t>
            </a:r>
          </a:p>
        </p:txBody>
      </p:sp>
    </p:spTree>
    <p:extLst>
      <p:ext uri="{BB962C8B-B14F-4D97-AF65-F5344CB8AC3E}">
        <p14:creationId xmlns:p14="http://schemas.microsoft.com/office/powerpoint/2010/main" val="497971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bg1"/>
          </a:solidFill>
          <a:ln>
            <a:noFill/>
          </a:ln>
          <a:effectLst/>
        </p:spPr>
      </p:sp>
      <p:pic>
        <p:nvPicPr>
          <p:cNvPr id="7" name="Afbeelding 6"/>
          <p:cNvPicPr>
            <a:picLocks noChangeAspect="1"/>
          </p:cNvPicPr>
          <p:nvPr/>
        </p:nvPicPr>
        <p:blipFill rotWithShape="1">
          <a:blip r:embed="rId2" cstate="print">
            <a:extLst>
              <a:ext uri="{28A0092B-C50C-407E-A947-70E740481C1C}">
                <a14:useLocalDpi xmlns:a14="http://schemas.microsoft.com/office/drawing/2010/main" val="0"/>
              </a:ext>
            </a:extLst>
          </a:blip>
          <a:srcRect t="12172" b="3558"/>
          <a:stretch/>
        </p:blipFill>
        <p:spPr>
          <a:xfrm>
            <a:off x="20" y="10"/>
            <a:ext cx="12191980" cy="6857990"/>
          </a:xfrm>
          <a:prstGeom prst="rect">
            <a:avLst/>
          </a:prstGeom>
        </p:spPr>
      </p:pic>
      <p:sp>
        <p:nvSpPr>
          <p:cNvPr id="8" name="Stroomdiagram: Opslag met sequentiële toegang 7"/>
          <p:cNvSpPr/>
          <p:nvPr/>
        </p:nvSpPr>
        <p:spPr>
          <a:xfrm>
            <a:off x="1108710" y="1325880"/>
            <a:ext cx="4823460" cy="3211830"/>
          </a:xfrm>
          <a:prstGeom prst="flowChartMagneticTap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latin typeface="AR CENA" panose="02000000000000000000" pitchFamily="2" charset="0"/>
              </a:rPr>
              <a:t>Hoi, ik ben Zara.</a:t>
            </a:r>
          </a:p>
          <a:p>
            <a:pPr algn="ctr"/>
            <a:r>
              <a:rPr lang="nl-NL" sz="2000" dirty="0">
                <a:latin typeface="AR CENA" panose="02000000000000000000" pitchFamily="2" charset="0"/>
              </a:rPr>
              <a:t>Nog niet zo lang geleden was mijn leven (misschien niet heel gewoon) maar wel beter dan nu…</a:t>
            </a:r>
          </a:p>
          <a:p>
            <a:pPr algn="ctr"/>
            <a:r>
              <a:rPr lang="nl-NL" sz="2000" dirty="0">
                <a:latin typeface="AR CENA" panose="02000000000000000000" pitchFamily="2" charset="0"/>
              </a:rPr>
              <a:t>Ik wil je mijn verhaal vertellen.</a:t>
            </a:r>
          </a:p>
          <a:p>
            <a:pPr algn="ctr"/>
            <a:r>
              <a:rPr lang="nl-NL" sz="2000" dirty="0">
                <a:latin typeface="AR CENA" panose="02000000000000000000" pitchFamily="2" charset="0"/>
              </a:rPr>
              <a:t>Luister je mee?</a:t>
            </a:r>
          </a:p>
        </p:txBody>
      </p:sp>
    </p:spTree>
    <p:extLst>
      <p:ext uri="{BB962C8B-B14F-4D97-AF65-F5344CB8AC3E}">
        <p14:creationId xmlns:p14="http://schemas.microsoft.com/office/powerpoint/2010/main" val="1161532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71000">
              <a:schemeClr val="bg1"/>
            </a:gs>
            <a:gs pos="23000">
              <a:schemeClr val="bg1"/>
            </a:gs>
            <a:gs pos="100000">
              <a:srgbClr val="F19FEB"/>
            </a:gs>
          </a:gsLst>
          <a:lin ang="10800000" scaled="1"/>
          <a:tileRect/>
        </a:gra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extLst>
              <a:ext uri="{BEBA8EAE-BF5A-486C-A8C5-ECC9F3942E4B}">
                <a14:imgProps xmlns:a14="http://schemas.microsoft.com/office/drawing/2010/main">
                  <a14:imgLayer r:embed="rId3">
                    <a14:imgEffect>
                      <a14:backgroundRemoval t="4248" b="99292" l="29044" r="93034">
                        <a14:foregroundMark x1="52066" y1="13628" x2="58323" y2="14159"/>
                        <a14:foregroundMark x1="49823" y1="11681" x2="49469" y2="12035"/>
                        <a14:foregroundMark x1="55018" y1="8319" x2="55018" y2="8319"/>
                        <a14:foregroundMark x1="53719" y1="8319" x2="53719" y2="8319"/>
                        <a14:foregroundMark x1="52893" y1="8496" x2="52893" y2="8496"/>
                        <a14:foregroundMark x1="52302" y1="9027" x2="52302" y2="9027"/>
                        <a14:foregroundMark x1="51712" y1="9381" x2="51712" y2="9381"/>
                        <a14:foregroundMark x1="56671" y1="8850" x2="55726" y2="8673"/>
                        <a14:foregroundMark x1="43093" y1="45487" x2="44274" y2="44425"/>
                        <a14:foregroundMark x1="42149" y1="45487" x2="45455" y2="44956"/>
                        <a14:foregroundMark x1="41913" y1="46726" x2="47698" y2="46018"/>
                        <a14:foregroundMark x1="42385" y1="45310" x2="46753" y2="44602"/>
                        <a14:foregroundMark x1="43329" y1="44956" x2="43329" y2="44956"/>
                        <a14:foregroundMark x1="60921" y1="14690" x2="61865" y2="19292"/>
                        <a14:foregroundMark x1="61983" y1="21770" x2="61983" y2="21770"/>
                        <a14:foregroundMark x1="57851" y1="8850" x2="57851" y2="8850"/>
                        <a14:foregroundMark x1="53129" y1="9735" x2="53129" y2="9735"/>
                        <a14:foregroundMark x1="77804" y1="97699" x2="82409" y2="97699"/>
                      </a14:backgroundRemoval>
                    </a14:imgEffect>
                  </a14:imgLayer>
                </a14:imgProps>
              </a:ext>
              <a:ext uri="{28A0092B-C50C-407E-A947-70E740481C1C}">
                <a14:useLocalDpi xmlns:a14="http://schemas.microsoft.com/office/drawing/2010/main" val="0"/>
              </a:ext>
            </a:extLst>
          </a:blip>
          <a:srcRect l="30478"/>
          <a:stretch/>
        </p:blipFill>
        <p:spPr>
          <a:xfrm>
            <a:off x="3267308" y="223024"/>
            <a:ext cx="7147438" cy="6858000"/>
          </a:xfrm>
          <a:prstGeom prst="rect">
            <a:avLst/>
          </a:prstGeom>
        </p:spPr>
      </p:pic>
      <p:sp>
        <p:nvSpPr>
          <p:cNvPr id="5" name="Tekstballon: rechthoek met afgeronde hoeken 4"/>
          <p:cNvSpPr/>
          <p:nvPr/>
        </p:nvSpPr>
        <p:spPr>
          <a:xfrm>
            <a:off x="8380206" y="651510"/>
            <a:ext cx="3337560" cy="1805940"/>
          </a:xfrm>
          <a:prstGeom prst="wedgeRoundRectCallout">
            <a:avLst>
              <a:gd name="adj1" fmla="val -91381"/>
              <a:gd name="adj2" fmla="val 441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Mijn vader is af en toe wat fel. Hij heeft een super hekel aan vluchtelingen. Ik weet niet wat ik vind. Daarom doe ik onderzoek. Kijk je mee?</a:t>
            </a:r>
          </a:p>
        </p:txBody>
      </p:sp>
      <p:sp>
        <p:nvSpPr>
          <p:cNvPr id="10" name="Tekstballon: rechthoek met afgeronde hoeken 9"/>
          <p:cNvSpPr/>
          <p:nvPr/>
        </p:nvSpPr>
        <p:spPr>
          <a:xfrm>
            <a:off x="501248" y="651510"/>
            <a:ext cx="3337560" cy="1805940"/>
          </a:xfrm>
          <a:prstGeom prst="wedgeRoundRectCallout">
            <a:avLst>
              <a:gd name="adj1" fmla="val 79852"/>
              <a:gd name="adj2" fmla="val 511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Hey allemaal!</a:t>
            </a:r>
          </a:p>
          <a:p>
            <a:pPr algn="ctr"/>
            <a:r>
              <a:rPr lang="nl-NL" dirty="0"/>
              <a:t>Ik ben Jens. Super leuk natuurlijk en heel erg stoer. Nee, grapje.</a:t>
            </a:r>
          </a:p>
          <a:p>
            <a:pPr algn="ctr"/>
            <a:r>
              <a:rPr lang="nl-NL" dirty="0"/>
              <a:t>Ik ben een heel gewone, Nederlandse jongen.</a:t>
            </a:r>
          </a:p>
        </p:txBody>
      </p:sp>
    </p:spTree>
    <p:extLst>
      <p:ext uri="{BB962C8B-B14F-4D97-AF65-F5344CB8AC3E}">
        <p14:creationId xmlns:p14="http://schemas.microsoft.com/office/powerpoint/2010/main" val="2982755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flipH="1">
            <a:off x="-1" y="0"/>
            <a:ext cx="12194037" cy="6858000"/>
          </a:xfrm>
          <a:prstGeom prst="rect">
            <a:avLst/>
          </a:prstGeom>
        </p:spPr>
      </p:pic>
      <p:grpSp>
        <p:nvGrpSpPr>
          <p:cNvPr id="15" name="Groep 14"/>
          <p:cNvGrpSpPr/>
          <p:nvPr/>
        </p:nvGrpSpPr>
        <p:grpSpPr>
          <a:xfrm>
            <a:off x="0" y="-4377"/>
            <a:ext cx="2308860" cy="6862377"/>
            <a:chOff x="0" y="-4377"/>
            <a:chExt cx="2308860" cy="6862377"/>
          </a:xfrm>
        </p:grpSpPr>
        <p:grpSp>
          <p:nvGrpSpPr>
            <p:cNvPr id="14" name="Groep 13"/>
            <p:cNvGrpSpPr/>
            <p:nvPr/>
          </p:nvGrpSpPr>
          <p:grpSpPr>
            <a:xfrm>
              <a:off x="0" y="-4377"/>
              <a:ext cx="2308860" cy="6862377"/>
              <a:chOff x="0" y="-4377"/>
              <a:chExt cx="2308860" cy="6862377"/>
            </a:xfrm>
          </p:grpSpPr>
          <p:sp>
            <p:nvSpPr>
              <p:cNvPr id="4" name="Rechthoek: ezelsoor 3"/>
              <p:cNvSpPr/>
              <p:nvPr/>
            </p:nvSpPr>
            <p:spPr>
              <a:xfrm>
                <a:off x="0" y="-4377"/>
                <a:ext cx="2263140" cy="2388870"/>
              </a:xfrm>
              <a:prstGeom prst="foldedCorne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545768" y="1615854"/>
                <a:ext cx="1082155" cy="707886"/>
              </a:xfrm>
              <a:prstGeom prst="rect">
                <a:avLst/>
              </a:prstGeom>
              <a:noFill/>
            </p:spPr>
            <p:txBody>
              <a:bodyPr wrap="none" lIns="91440" tIns="45720" rIns="91440" bIns="45720">
                <a:spAutoFit/>
              </a:bodyPr>
              <a:lstStyle/>
              <a:p>
                <a:pPr algn="ctr"/>
                <a:r>
                  <a:rPr lang="nl-NL" sz="4000" b="0" cap="none" spc="0" dirty="0">
                    <a:ln w="0"/>
                    <a:solidFill>
                      <a:schemeClr val="tx1"/>
                    </a:solidFill>
                    <a:effectLst>
                      <a:outerShdw blurRad="38100" dist="19050" dir="2700000" algn="tl" rotWithShape="0">
                        <a:schemeClr val="dk1">
                          <a:alpha val="40000"/>
                        </a:schemeClr>
                      </a:outerShdw>
                    </a:effectLst>
                  </a:rPr>
                  <a:t>Zara</a:t>
                </a:r>
              </a:p>
            </p:txBody>
          </p:sp>
          <p:cxnSp>
            <p:nvCxnSpPr>
              <p:cNvPr id="11" name="Rechte verbindingslijn 10"/>
              <p:cNvCxnSpPr/>
              <p:nvPr/>
            </p:nvCxnSpPr>
            <p:spPr>
              <a:xfrm>
                <a:off x="2308860" y="0"/>
                <a:ext cx="0" cy="6858000"/>
              </a:xfrm>
              <a:prstGeom prst="line">
                <a:avLst/>
              </a:prstGeom>
              <a:ln w="762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ekstvak 12"/>
              <p:cNvSpPr txBox="1"/>
              <p:nvPr/>
            </p:nvSpPr>
            <p:spPr>
              <a:xfrm>
                <a:off x="188278" y="2697480"/>
                <a:ext cx="1886583" cy="3139321"/>
              </a:xfrm>
              <a:prstGeom prst="rect">
                <a:avLst/>
              </a:prstGeom>
              <a:noFill/>
            </p:spPr>
            <p:txBody>
              <a:bodyPr wrap="square" rtlCol="0">
                <a:spAutoFit/>
              </a:bodyPr>
              <a:lstStyle/>
              <a:p>
                <a:pPr algn="ctr"/>
                <a:r>
                  <a:rPr lang="nl-NL" dirty="0">
                    <a:solidFill>
                      <a:schemeClr val="bg1"/>
                    </a:solidFill>
                    <a:latin typeface="AR CENA" panose="02000000000000000000" pitchFamily="2" charset="0"/>
                  </a:rPr>
                  <a:t>Ze waren al heel lang aan het vechten. Er vielen bommen. Van papa mochten </a:t>
                </a:r>
                <a:r>
                  <a:rPr lang="nl-NL" dirty="0" err="1">
                    <a:solidFill>
                      <a:schemeClr val="bg1"/>
                    </a:solidFill>
                    <a:latin typeface="AR CENA" panose="02000000000000000000" pitchFamily="2" charset="0"/>
                  </a:rPr>
                  <a:t>Omar</a:t>
                </a:r>
                <a:r>
                  <a:rPr lang="nl-NL" dirty="0">
                    <a:solidFill>
                      <a:schemeClr val="bg1"/>
                    </a:solidFill>
                    <a:latin typeface="AR CENA" panose="02000000000000000000" pitchFamily="2" charset="0"/>
                  </a:rPr>
                  <a:t> (mijn broer) en ik niet meer buiten komen. Mama was stil en moest telkens huilen.</a:t>
                </a:r>
              </a:p>
              <a:p>
                <a:pPr algn="ctr"/>
                <a:r>
                  <a:rPr lang="nl-NL" dirty="0">
                    <a:solidFill>
                      <a:schemeClr val="bg1"/>
                    </a:solidFill>
                    <a:latin typeface="AR CENA" panose="02000000000000000000" pitchFamily="2" charset="0"/>
                  </a:rPr>
                  <a:t>Ze zei dat de IS nu heel dichtbij was…</a:t>
                </a:r>
              </a:p>
            </p:txBody>
          </p:sp>
        </p:grpSp>
        <p:pic>
          <p:nvPicPr>
            <p:cNvPr id="5" name="Afbeelding 4"/>
            <p:cNvPicPr>
              <a:picLocks noChangeAspect="1"/>
            </p:cNvPicPr>
            <p:nvPr/>
          </p:nvPicPr>
          <p:blipFill rotWithShape="1">
            <a:blip r:embed="rId4" cstate="print">
              <a:extLst>
                <a:ext uri="{28A0092B-C50C-407E-A947-70E740481C1C}">
                  <a14:useLocalDpi xmlns:a14="http://schemas.microsoft.com/office/drawing/2010/main" val="0"/>
                </a:ext>
              </a:extLst>
            </a:blip>
            <a:srcRect l="27181" t="12172" r="4300" b="3558"/>
            <a:stretch/>
          </p:blipFill>
          <p:spPr>
            <a:xfrm>
              <a:off x="188278" y="127842"/>
              <a:ext cx="1886583" cy="1548765"/>
            </a:xfrm>
            <a:prstGeom prst="rect">
              <a:avLst/>
            </a:prstGeom>
          </p:spPr>
        </p:pic>
      </p:grpSp>
    </p:spTree>
    <p:extLst>
      <p:ext uri="{BB962C8B-B14F-4D97-AF65-F5344CB8AC3E}">
        <p14:creationId xmlns:p14="http://schemas.microsoft.com/office/powerpoint/2010/main" val="46331209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1246</Words>
  <Application>Microsoft Office PowerPoint</Application>
  <PresentationFormat>Breedbeeld</PresentationFormat>
  <Paragraphs>108</Paragraphs>
  <Slides>32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32</vt:i4>
      </vt:variant>
    </vt:vector>
  </HeadingPairs>
  <TitlesOfParts>
    <vt:vector size="37" baseType="lpstr">
      <vt:lpstr>AR CENA</vt:lpstr>
      <vt:lpstr>Arial</vt:lpstr>
      <vt:lpstr>Calibri</vt:lpstr>
      <vt:lpstr>Calibri Light</vt:lpstr>
      <vt:lpstr>Kantoorthema</vt:lpstr>
      <vt:lpstr>Vreemdelingschap</vt:lpstr>
      <vt:lpstr>Even denken…</vt:lpstr>
      <vt:lpstr>Bijbelverhaal</vt:lpstr>
      <vt:lpstr>PowerPoint-presentatie</vt:lpstr>
      <vt:lpstr>Wat zegt de Bijbel?</vt:lpstr>
      <vt:lpstr>Lezen: Mattheüs 25: 31-46</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vt:lpstr>
      <vt:lpstr>PowerPoint-presentatie</vt:lpstr>
      <vt:lpstr>PowerPoint-presentatie</vt:lpstr>
      <vt:lpstr>Een stukje uit Zara’s leven…</vt:lpstr>
      <vt:lpstr>Opdracht</vt:lpstr>
      <vt:lpstr>Aandachtspunten:</vt:lpstr>
      <vt:lpstr>Verwerking</vt:lpstr>
      <vt:lpstr>Eindopdracht</vt:lpstr>
      <vt:lpstr>Hoe denk jij over vluchtelingen?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Jacolien geluk</dc:creator>
  <cp:lastModifiedBy>Jacolien Geluk</cp:lastModifiedBy>
  <cp:revision>34</cp:revision>
  <dcterms:created xsi:type="dcterms:W3CDTF">2017-04-12T14:17:08Z</dcterms:created>
  <dcterms:modified xsi:type="dcterms:W3CDTF">2018-06-13T09:02:46Z</dcterms:modified>
</cp:coreProperties>
</file>